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2.xml" ContentType="application/vnd.openxmlformats-officedocument.them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683" r:id="rId5"/>
    <p:sldMasterId id="2147483788" r:id="rId6"/>
    <p:sldMasterId id="2147483666" r:id="rId7"/>
    <p:sldMasterId id="2147483667" r:id="rId8"/>
    <p:sldMasterId id="2147483669" r:id="rId9"/>
    <p:sldMasterId id="2147483690" r:id="rId10"/>
    <p:sldMasterId id="2147483677" r:id="rId11"/>
    <p:sldMasterId id="2147483674" r:id="rId12"/>
    <p:sldMasterId id="2147483688" r:id="rId13"/>
    <p:sldMasterId id="2147483786" r:id="rId14"/>
    <p:sldMasterId id="2147483792" r:id="rId15"/>
  </p:sldMasterIdLst>
  <p:notesMasterIdLst>
    <p:notesMasterId r:id="rId32"/>
  </p:notesMasterIdLst>
  <p:sldIdLst>
    <p:sldId id="267" r:id="rId16"/>
    <p:sldId id="264" r:id="rId17"/>
    <p:sldId id="284" r:id="rId18"/>
    <p:sldId id="283" r:id="rId19"/>
    <p:sldId id="285" r:id="rId20"/>
    <p:sldId id="286" r:id="rId21"/>
    <p:sldId id="287" r:id="rId22"/>
    <p:sldId id="268" r:id="rId23"/>
    <p:sldId id="288" r:id="rId24"/>
    <p:sldId id="273" r:id="rId25"/>
    <p:sldId id="290" r:id="rId26"/>
    <p:sldId id="274" r:id="rId27"/>
    <p:sldId id="291" r:id="rId28"/>
    <p:sldId id="292" r:id="rId29"/>
    <p:sldId id="786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8C5"/>
    <a:srgbClr val="E71845"/>
    <a:srgbClr val="200F2E"/>
    <a:srgbClr val="8D1F8C"/>
    <a:srgbClr val="A8308C"/>
    <a:srgbClr val="23014A"/>
    <a:srgbClr val="1F49D6"/>
    <a:srgbClr val="F0EFF4"/>
    <a:srgbClr val="5B2487"/>
    <a:srgbClr val="535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EE9D89-4E09-4DFD-A3A9-5DD38C8AD4EC}" v="13" dt="2023-11-22T15:00:46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5"/>
    <p:restoredTop sz="94675"/>
  </p:normalViewPr>
  <p:slideViewPr>
    <p:cSldViewPr snapToGrid="0">
      <p:cViewPr varScale="1">
        <p:scale>
          <a:sx n="97" d="100"/>
          <a:sy n="97" d="100"/>
        </p:scale>
        <p:origin x="45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O'Shaughnessy" userId="9c1c4680-81f4-4515-8ed9-15b6b8e7f428" providerId="ADAL" clId="{EFEE9D89-4E09-4DFD-A3A9-5DD38C8AD4EC}"/>
    <pc:docChg chg="custSel addSld delSld modSld">
      <pc:chgData name="Patrick O'Shaughnessy" userId="9c1c4680-81f4-4515-8ed9-15b6b8e7f428" providerId="ADAL" clId="{EFEE9D89-4E09-4DFD-A3A9-5DD38C8AD4EC}" dt="2023-11-21T14:43:59.647" v="310" actId="20577"/>
      <pc:docMkLst>
        <pc:docMk/>
      </pc:docMkLst>
      <pc:sldChg chg="del">
        <pc:chgData name="Patrick O'Shaughnessy" userId="9c1c4680-81f4-4515-8ed9-15b6b8e7f428" providerId="ADAL" clId="{EFEE9D89-4E09-4DFD-A3A9-5DD38C8AD4EC}" dt="2023-11-21T14:30:22.522" v="126" actId="47"/>
        <pc:sldMkLst>
          <pc:docMk/>
          <pc:sldMk cId="2635276565" sldId="258"/>
        </pc:sldMkLst>
      </pc:sldChg>
      <pc:sldChg chg="del">
        <pc:chgData name="Patrick O'Shaughnessy" userId="9c1c4680-81f4-4515-8ed9-15b6b8e7f428" providerId="ADAL" clId="{EFEE9D89-4E09-4DFD-A3A9-5DD38C8AD4EC}" dt="2023-11-21T14:40:15.282" v="136" actId="47"/>
        <pc:sldMkLst>
          <pc:docMk/>
          <pc:sldMk cId="1614734926" sldId="260"/>
        </pc:sldMkLst>
      </pc:sldChg>
      <pc:sldChg chg="del">
        <pc:chgData name="Patrick O'Shaughnessy" userId="9c1c4680-81f4-4515-8ed9-15b6b8e7f428" providerId="ADAL" clId="{EFEE9D89-4E09-4DFD-A3A9-5DD38C8AD4EC}" dt="2023-11-21T14:40:15.996" v="137" actId="47"/>
        <pc:sldMkLst>
          <pc:docMk/>
          <pc:sldMk cId="643049383" sldId="261"/>
        </pc:sldMkLst>
      </pc:sldChg>
      <pc:sldChg chg="del">
        <pc:chgData name="Patrick O'Shaughnessy" userId="9c1c4680-81f4-4515-8ed9-15b6b8e7f428" providerId="ADAL" clId="{EFEE9D89-4E09-4DFD-A3A9-5DD38C8AD4EC}" dt="2023-11-21T14:40:23.371" v="138" actId="47"/>
        <pc:sldMkLst>
          <pc:docMk/>
          <pc:sldMk cId="1382017736" sldId="262"/>
        </pc:sldMkLst>
      </pc:sldChg>
      <pc:sldChg chg="modSp mod">
        <pc:chgData name="Patrick O'Shaughnessy" userId="9c1c4680-81f4-4515-8ed9-15b6b8e7f428" providerId="ADAL" clId="{EFEE9D89-4E09-4DFD-A3A9-5DD38C8AD4EC}" dt="2023-11-21T14:43:59.647" v="310" actId="20577"/>
        <pc:sldMkLst>
          <pc:docMk/>
          <pc:sldMk cId="801394881" sldId="264"/>
        </pc:sldMkLst>
        <pc:spChg chg="mod">
          <ac:chgData name="Patrick O'Shaughnessy" userId="9c1c4680-81f4-4515-8ed9-15b6b8e7f428" providerId="ADAL" clId="{EFEE9D89-4E09-4DFD-A3A9-5DD38C8AD4EC}" dt="2023-11-21T14:43:59.647" v="310" actId="20577"/>
          <ac:spMkLst>
            <pc:docMk/>
            <pc:sldMk cId="801394881" sldId="264"/>
            <ac:spMk id="4" creationId="{97DF7D07-E88F-9141-30FA-432AB92B28A1}"/>
          </ac:spMkLst>
        </pc:spChg>
      </pc:sldChg>
      <pc:sldChg chg="del">
        <pc:chgData name="Patrick O'Shaughnessy" userId="9c1c4680-81f4-4515-8ed9-15b6b8e7f428" providerId="ADAL" clId="{EFEE9D89-4E09-4DFD-A3A9-5DD38C8AD4EC}" dt="2023-11-21T14:40:10.413" v="134" actId="47"/>
        <pc:sldMkLst>
          <pc:docMk/>
          <pc:sldMk cId="630768846" sldId="265"/>
        </pc:sldMkLst>
      </pc:sldChg>
      <pc:sldChg chg="del">
        <pc:chgData name="Patrick O'Shaughnessy" userId="9c1c4680-81f4-4515-8ed9-15b6b8e7f428" providerId="ADAL" clId="{EFEE9D89-4E09-4DFD-A3A9-5DD38C8AD4EC}" dt="2023-11-21T14:40:13.892" v="135" actId="47"/>
        <pc:sldMkLst>
          <pc:docMk/>
          <pc:sldMk cId="3267066839" sldId="266"/>
        </pc:sldMkLst>
      </pc:sldChg>
      <pc:sldChg chg="addSp modSp new mod">
        <pc:chgData name="Patrick O'Shaughnessy" userId="9c1c4680-81f4-4515-8ed9-15b6b8e7f428" providerId="ADAL" clId="{EFEE9D89-4E09-4DFD-A3A9-5DD38C8AD4EC}" dt="2023-11-21T14:30:04.915" v="125" actId="20577"/>
        <pc:sldMkLst>
          <pc:docMk/>
          <pc:sldMk cId="4012845087" sldId="267"/>
        </pc:sldMkLst>
        <pc:spChg chg="mod">
          <ac:chgData name="Patrick O'Shaughnessy" userId="9c1c4680-81f4-4515-8ed9-15b6b8e7f428" providerId="ADAL" clId="{EFEE9D89-4E09-4DFD-A3A9-5DD38C8AD4EC}" dt="2023-11-21T14:29:22.630" v="37" actId="14100"/>
          <ac:spMkLst>
            <pc:docMk/>
            <pc:sldMk cId="4012845087" sldId="267"/>
            <ac:spMk id="2" creationId="{F0FB6C48-95BA-8958-15CE-4F07F6E45383}"/>
          </ac:spMkLst>
        </pc:spChg>
        <pc:spChg chg="mod">
          <ac:chgData name="Patrick O'Shaughnessy" userId="9c1c4680-81f4-4515-8ed9-15b6b8e7f428" providerId="ADAL" clId="{EFEE9D89-4E09-4DFD-A3A9-5DD38C8AD4EC}" dt="2023-11-21T14:29:42.555" v="71" actId="20577"/>
          <ac:spMkLst>
            <pc:docMk/>
            <pc:sldMk cId="4012845087" sldId="267"/>
            <ac:spMk id="3" creationId="{4E510FC5-51A4-60DD-53CB-0F7E4D62E83C}"/>
          </ac:spMkLst>
        </pc:spChg>
        <pc:spChg chg="mod">
          <ac:chgData name="Patrick O'Shaughnessy" userId="9c1c4680-81f4-4515-8ed9-15b6b8e7f428" providerId="ADAL" clId="{EFEE9D89-4E09-4DFD-A3A9-5DD38C8AD4EC}" dt="2023-11-21T14:30:04.915" v="125" actId="20577"/>
          <ac:spMkLst>
            <pc:docMk/>
            <pc:sldMk cId="4012845087" sldId="267"/>
            <ac:spMk id="4" creationId="{F77EBFD1-C9F9-6623-4126-8B13507FB901}"/>
          </ac:spMkLst>
        </pc:spChg>
        <pc:picChg chg="add mod ord">
          <ac:chgData name="Patrick O'Shaughnessy" userId="9c1c4680-81f4-4515-8ed9-15b6b8e7f428" providerId="ADAL" clId="{EFEE9D89-4E09-4DFD-A3A9-5DD38C8AD4EC}" dt="2023-11-21T14:29:01.407" v="4" actId="167"/>
          <ac:picMkLst>
            <pc:docMk/>
            <pc:sldMk cId="4012845087" sldId="267"/>
            <ac:picMk id="6" creationId="{0C7E9326-09DA-6A66-57AB-0A2D2633F65D}"/>
          </ac:picMkLst>
        </pc:picChg>
      </pc:sldChg>
      <pc:sldChg chg="addSp delSp modSp mod">
        <pc:chgData name="Patrick O'Shaughnessy" userId="9c1c4680-81f4-4515-8ed9-15b6b8e7f428" providerId="ADAL" clId="{EFEE9D89-4E09-4DFD-A3A9-5DD38C8AD4EC}" dt="2023-11-21T14:35:49.696" v="127" actId="22"/>
        <pc:sldMkLst>
          <pc:docMk/>
          <pc:sldMk cId="4224172774" sldId="274"/>
        </pc:sldMkLst>
        <pc:spChg chg="del">
          <ac:chgData name="Patrick O'Shaughnessy" userId="9c1c4680-81f4-4515-8ed9-15b6b8e7f428" providerId="ADAL" clId="{EFEE9D89-4E09-4DFD-A3A9-5DD38C8AD4EC}" dt="2023-11-21T14:35:49.696" v="127" actId="22"/>
          <ac:spMkLst>
            <pc:docMk/>
            <pc:sldMk cId="4224172774" sldId="274"/>
            <ac:spMk id="5" creationId="{FF68BDE7-7B71-D679-D477-88F53DEE4FDE}"/>
          </ac:spMkLst>
        </pc:spChg>
        <pc:picChg chg="add mod ord">
          <ac:chgData name="Patrick O'Shaughnessy" userId="9c1c4680-81f4-4515-8ed9-15b6b8e7f428" providerId="ADAL" clId="{EFEE9D89-4E09-4DFD-A3A9-5DD38C8AD4EC}" dt="2023-11-21T14:35:49.696" v="127" actId="22"/>
          <ac:picMkLst>
            <pc:docMk/>
            <pc:sldMk cId="4224172774" sldId="274"/>
            <ac:picMk id="7" creationId="{41F21BD4-E595-B8C2-05CA-7BFD0F62BBCA}"/>
          </ac:picMkLst>
        </pc:picChg>
      </pc:sldChg>
      <pc:sldChg chg="addSp delSp modSp mod">
        <pc:chgData name="Patrick O'Shaughnessy" userId="9c1c4680-81f4-4515-8ed9-15b6b8e7f428" providerId="ADAL" clId="{EFEE9D89-4E09-4DFD-A3A9-5DD38C8AD4EC}" dt="2023-11-21T14:37:05.029" v="129" actId="22"/>
        <pc:sldMkLst>
          <pc:docMk/>
          <pc:sldMk cId="1785259767" sldId="291"/>
        </pc:sldMkLst>
        <pc:spChg chg="add del mod">
          <ac:chgData name="Patrick O'Shaughnessy" userId="9c1c4680-81f4-4515-8ed9-15b6b8e7f428" providerId="ADAL" clId="{EFEE9D89-4E09-4DFD-A3A9-5DD38C8AD4EC}" dt="2023-11-21T14:37:05.029" v="129" actId="22"/>
          <ac:spMkLst>
            <pc:docMk/>
            <pc:sldMk cId="1785259767" sldId="291"/>
            <ac:spMk id="5" creationId="{03889F7C-7098-9566-720B-B8CB2F90711F}"/>
          </ac:spMkLst>
        </pc:spChg>
        <pc:picChg chg="add mod ord">
          <ac:chgData name="Patrick O'Shaughnessy" userId="9c1c4680-81f4-4515-8ed9-15b6b8e7f428" providerId="ADAL" clId="{EFEE9D89-4E09-4DFD-A3A9-5DD38C8AD4EC}" dt="2023-11-21T14:37:05.029" v="129" actId="22"/>
          <ac:picMkLst>
            <pc:docMk/>
            <pc:sldMk cId="1785259767" sldId="291"/>
            <ac:picMk id="7" creationId="{7B52BC9F-AFFC-994E-D884-8C6A50E0CDCA}"/>
          </ac:picMkLst>
        </pc:picChg>
        <pc:picChg chg="del">
          <ac:chgData name="Patrick O'Shaughnessy" userId="9c1c4680-81f4-4515-8ed9-15b6b8e7f428" providerId="ADAL" clId="{EFEE9D89-4E09-4DFD-A3A9-5DD38C8AD4EC}" dt="2023-11-21T14:36:27.809" v="128" actId="478"/>
          <ac:picMkLst>
            <pc:docMk/>
            <pc:sldMk cId="1785259767" sldId="291"/>
            <ac:picMk id="9" creationId="{908A2504-9322-1D10-3182-7C300D46DE73}"/>
          </ac:picMkLst>
        </pc:picChg>
      </pc:sldChg>
      <pc:sldChg chg="addSp delSp modSp mod">
        <pc:chgData name="Patrick O'Shaughnessy" userId="9c1c4680-81f4-4515-8ed9-15b6b8e7f428" providerId="ADAL" clId="{EFEE9D89-4E09-4DFD-A3A9-5DD38C8AD4EC}" dt="2023-11-21T14:39:59.023" v="133" actId="14100"/>
        <pc:sldMkLst>
          <pc:docMk/>
          <pc:sldMk cId="2202517901" sldId="292"/>
        </pc:sldMkLst>
        <pc:picChg chg="add mod">
          <ac:chgData name="Patrick O'Shaughnessy" userId="9c1c4680-81f4-4515-8ed9-15b6b8e7f428" providerId="ADAL" clId="{EFEE9D89-4E09-4DFD-A3A9-5DD38C8AD4EC}" dt="2023-11-21T14:39:59.023" v="133" actId="14100"/>
          <ac:picMkLst>
            <pc:docMk/>
            <pc:sldMk cId="2202517901" sldId="292"/>
            <ac:picMk id="6" creationId="{5F77DCC6-668B-E6CD-5363-99F2D4F72D11}"/>
          </ac:picMkLst>
        </pc:picChg>
        <pc:picChg chg="del">
          <ac:chgData name="Patrick O'Shaughnessy" userId="9c1c4680-81f4-4515-8ed9-15b6b8e7f428" providerId="ADAL" clId="{EFEE9D89-4E09-4DFD-A3A9-5DD38C8AD4EC}" dt="2023-11-21T14:39:23.960" v="130" actId="478"/>
          <ac:picMkLst>
            <pc:docMk/>
            <pc:sldMk cId="2202517901" sldId="292"/>
            <ac:picMk id="7" creationId="{6D71F5E0-7783-BEB6-DD9D-F79873A46F06}"/>
          </ac:picMkLst>
        </pc:picChg>
      </pc:sldChg>
      <pc:sldChg chg="addSp delSp modSp new mod">
        <pc:chgData name="Patrick O'Shaughnessy" userId="9c1c4680-81f4-4515-8ed9-15b6b8e7f428" providerId="ADAL" clId="{EFEE9D89-4E09-4DFD-A3A9-5DD38C8AD4EC}" dt="2023-11-21T14:42:21.991" v="213" actId="20577"/>
        <pc:sldMkLst>
          <pc:docMk/>
          <pc:sldMk cId="1295578553" sldId="293"/>
        </pc:sldMkLst>
        <pc:spChg chg="del">
          <ac:chgData name="Patrick O'Shaughnessy" userId="9c1c4680-81f4-4515-8ed9-15b6b8e7f428" providerId="ADAL" clId="{EFEE9D89-4E09-4DFD-A3A9-5DD38C8AD4EC}" dt="2023-11-21T14:41:53.846" v="144" actId="478"/>
          <ac:spMkLst>
            <pc:docMk/>
            <pc:sldMk cId="1295578553" sldId="293"/>
            <ac:spMk id="3" creationId="{17768950-3CC9-555C-14C7-ED7DBC1EA7E3}"/>
          </ac:spMkLst>
        </pc:spChg>
        <pc:spChg chg="mod">
          <ac:chgData name="Patrick O'Shaughnessy" userId="9c1c4680-81f4-4515-8ed9-15b6b8e7f428" providerId="ADAL" clId="{EFEE9D89-4E09-4DFD-A3A9-5DD38C8AD4EC}" dt="2023-11-21T14:42:21.991" v="213" actId="20577"/>
          <ac:spMkLst>
            <pc:docMk/>
            <pc:sldMk cId="1295578553" sldId="293"/>
            <ac:spMk id="4" creationId="{DA9582FA-475C-96BC-FA10-A3012A9EBE95}"/>
          </ac:spMkLst>
        </pc:spChg>
        <pc:picChg chg="add mod ord">
          <ac:chgData name="Patrick O'Shaughnessy" userId="9c1c4680-81f4-4515-8ed9-15b6b8e7f428" providerId="ADAL" clId="{EFEE9D89-4E09-4DFD-A3A9-5DD38C8AD4EC}" dt="2023-11-21T14:41:47.506" v="143" actId="167"/>
          <ac:picMkLst>
            <pc:docMk/>
            <pc:sldMk cId="1295578553" sldId="293"/>
            <ac:picMk id="6" creationId="{7CA52193-275E-5B2C-01F5-D828B8828B9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F0EFF4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3D-1443-B965-BC178792DE40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03D-1443-B965-BC178792DE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03D-1443-B965-BC178792DE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DA6-0043-933F-6A172819FAE0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DA6-0043-933F-6A172819FA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DA6-0043-933F-6A172819F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F0EFF4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AE-DC44-AFE0-0FFD60BA49BB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AE-DC44-AFE0-0FFD60BA49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AE-DC44-AFE0-0FFD60BA49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DA6-0043-933F-6A172819FAE0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DA6-0043-933F-6A172819FA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DA6-0043-933F-6A172819F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F0EFF4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AE-DC44-AFE0-0FFD60BA49BB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AE-DC44-AFE0-0FFD60BA49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AE-DC44-AFE0-0FFD60BA49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F0EFF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DA6-0043-933F-6A172819FAE0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41-1643-BC30-12F10FCB8B2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DA6-0043-933F-6A172819FA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DA6-0043-933F-6A172819F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1-1643-BC30-12F10FCB8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0EFF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2023</a:t>
            </a:r>
          </a:p>
        </c:rich>
      </c:tx>
      <c:layout>
        <c:manualLayout>
          <c:xMode val="edge"/>
          <c:yMode val="edge"/>
          <c:x val="0.4387631220765999"/>
          <c:y val="1.8870820214150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63-574C-8133-AB97FF582331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63-574C-8133-AB97FF5823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63-574C-8133-AB97FF582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63-574C-8133-AB97FF5823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63-574C-8133-AB97FF5823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200F2E"/>
                </a:solidFill>
              </a:rPr>
              <a:t>Sales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rgbClr val="200F2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20-FE46-A484-9D4DA8ECB572}"/>
              </c:ext>
            </c:extLst>
          </c:dPt>
          <c:dPt>
            <c:idx val="1"/>
            <c:bubble3D val="0"/>
            <c:spPr>
              <a:solidFill>
                <a:srgbClr val="19C8C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20-FE46-A484-9D4DA8ECB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20-FE46-A484-9D4DA8ECB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20-FE46-A484-9D4DA8EC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20-FE46-A484-9D4DA8ECB5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0F2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CD874-007C-455C-8003-8E743D009BB0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F888BB0-2402-48EB-838A-F57B5990E945}">
      <dgm:prSet phldrT="[Text]"/>
      <dgm:spPr/>
      <dgm:t>
        <a:bodyPr/>
        <a:lstStyle/>
        <a:p>
          <a:r>
            <a:rPr lang="en-GB"/>
            <a:t>Direct</a:t>
          </a:r>
        </a:p>
      </dgm:t>
    </dgm:pt>
    <dgm:pt modelId="{2EBFF4C6-AF8C-4182-8BCD-EDB6DC1DF527}" type="parTrans" cxnId="{99F5ED3B-3DDD-4333-B0AF-3869B5862C93}">
      <dgm:prSet/>
      <dgm:spPr/>
      <dgm:t>
        <a:bodyPr/>
        <a:lstStyle/>
        <a:p>
          <a:endParaRPr lang="en-GB"/>
        </a:p>
      </dgm:t>
    </dgm:pt>
    <dgm:pt modelId="{97CF41E7-3A9E-4B0E-99F5-EB2E2D594D7C}" type="sibTrans" cxnId="{99F5ED3B-3DDD-4333-B0AF-3869B5862C93}">
      <dgm:prSet/>
      <dgm:spPr/>
      <dgm:t>
        <a:bodyPr/>
        <a:lstStyle/>
        <a:p>
          <a:endParaRPr lang="en-GB"/>
        </a:p>
      </dgm:t>
    </dgm:pt>
    <dgm:pt modelId="{AF25183B-32FF-4A96-851F-18CAEC85E693}">
      <dgm:prSet phldrT="[Text]"/>
      <dgm:spPr/>
      <dgm:t>
        <a:bodyPr/>
        <a:lstStyle/>
        <a:p>
          <a:r>
            <a:rPr lang="en-GB"/>
            <a:t>Measurable</a:t>
          </a:r>
        </a:p>
      </dgm:t>
    </dgm:pt>
    <dgm:pt modelId="{E025A0B2-DC15-4E77-89FF-2C25C3D06C4B}" type="parTrans" cxnId="{F804AE9D-E5F4-427E-9D1B-224F7B8C9F47}">
      <dgm:prSet/>
      <dgm:spPr/>
      <dgm:t>
        <a:bodyPr/>
        <a:lstStyle/>
        <a:p>
          <a:endParaRPr lang="en-GB"/>
        </a:p>
      </dgm:t>
    </dgm:pt>
    <dgm:pt modelId="{C4B7FF29-71D5-46AB-9926-36516BFAC684}" type="sibTrans" cxnId="{F804AE9D-E5F4-427E-9D1B-224F7B8C9F47}">
      <dgm:prSet/>
      <dgm:spPr/>
      <dgm:t>
        <a:bodyPr/>
        <a:lstStyle/>
        <a:p>
          <a:endParaRPr lang="en-GB"/>
        </a:p>
      </dgm:t>
    </dgm:pt>
    <dgm:pt modelId="{0FECD93E-5196-4D74-84C5-C81A09A81DBF}">
      <dgm:prSet phldrT="[Text]"/>
      <dgm:spPr/>
      <dgm:t>
        <a:bodyPr/>
        <a:lstStyle/>
        <a:p>
          <a:r>
            <a:rPr lang="en-GB"/>
            <a:t>OTA’s</a:t>
          </a:r>
        </a:p>
      </dgm:t>
    </dgm:pt>
    <dgm:pt modelId="{E3CC5962-AFB7-4170-B835-98D02F2B73BC}" type="parTrans" cxnId="{667585A5-F6BF-4F70-967A-DBDEC57DB7BF}">
      <dgm:prSet/>
      <dgm:spPr/>
      <dgm:t>
        <a:bodyPr/>
        <a:lstStyle/>
        <a:p>
          <a:endParaRPr lang="en-GB"/>
        </a:p>
      </dgm:t>
    </dgm:pt>
    <dgm:pt modelId="{1A7066D9-E119-4815-95C9-ED37E764CCA3}" type="sibTrans" cxnId="{667585A5-F6BF-4F70-967A-DBDEC57DB7BF}">
      <dgm:prSet/>
      <dgm:spPr/>
      <dgm:t>
        <a:bodyPr/>
        <a:lstStyle/>
        <a:p>
          <a:endParaRPr lang="en-GB"/>
        </a:p>
      </dgm:t>
    </dgm:pt>
    <dgm:pt modelId="{2094D598-D81F-4786-9679-572A9A45AFD3}">
      <dgm:prSet phldrT="[Text]"/>
      <dgm:spPr/>
      <dgm:t>
        <a:bodyPr/>
        <a:lstStyle/>
        <a:p>
          <a:r>
            <a:rPr lang="en-GB"/>
            <a:t>Get bookings during low season</a:t>
          </a:r>
        </a:p>
      </dgm:t>
    </dgm:pt>
    <dgm:pt modelId="{2C166506-A0FD-4F2C-9BB6-3559A4F1842D}" type="parTrans" cxnId="{8629B9F1-A936-4F44-BC0A-4B7D764001FA}">
      <dgm:prSet/>
      <dgm:spPr/>
      <dgm:t>
        <a:bodyPr/>
        <a:lstStyle/>
        <a:p>
          <a:endParaRPr lang="en-GB"/>
        </a:p>
      </dgm:t>
    </dgm:pt>
    <dgm:pt modelId="{58683033-5984-453C-B4F7-417F59B451D3}" type="sibTrans" cxnId="{8629B9F1-A936-4F44-BC0A-4B7D764001FA}">
      <dgm:prSet/>
      <dgm:spPr/>
      <dgm:t>
        <a:bodyPr/>
        <a:lstStyle/>
        <a:p>
          <a:endParaRPr lang="en-GB"/>
        </a:p>
      </dgm:t>
    </dgm:pt>
    <dgm:pt modelId="{9B4B24A4-67C5-4B09-A63C-FA13DE5DDE85}">
      <dgm:prSet phldrT="[Text]"/>
      <dgm:spPr/>
      <dgm:t>
        <a:bodyPr/>
        <a:lstStyle/>
        <a:p>
          <a:r>
            <a:rPr lang="en-GB"/>
            <a:t>Access new markets</a:t>
          </a:r>
        </a:p>
      </dgm:t>
    </dgm:pt>
    <dgm:pt modelId="{0A485C39-7481-47DB-B6A2-604DCFB8D019}" type="parTrans" cxnId="{66ABDEFA-48AF-403D-82C2-109DE8574109}">
      <dgm:prSet/>
      <dgm:spPr/>
      <dgm:t>
        <a:bodyPr/>
        <a:lstStyle/>
        <a:p>
          <a:endParaRPr lang="en-GB"/>
        </a:p>
      </dgm:t>
    </dgm:pt>
    <dgm:pt modelId="{EE166B01-E271-448F-9E1A-85C7610ED837}" type="sibTrans" cxnId="{66ABDEFA-48AF-403D-82C2-109DE8574109}">
      <dgm:prSet/>
      <dgm:spPr/>
      <dgm:t>
        <a:bodyPr/>
        <a:lstStyle/>
        <a:p>
          <a:endParaRPr lang="en-GB"/>
        </a:p>
      </dgm:t>
    </dgm:pt>
    <dgm:pt modelId="{1F679DB6-57DC-43F2-874E-FC86D5C83239}">
      <dgm:prSet phldrT="[Text]"/>
      <dgm:spPr/>
      <dgm:t>
        <a:bodyPr/>
        <a:lstStyle/>
        <a:p>
          <a:r>
            <a:rPr lang="en-GB"/>
            <a:t>Grow your Business</a:t>
          </a:r>
        </a:p>
      </dgm:t>
    </dgm:pt>
    <dgm:pt modelId="{96C3881E-D75F-43BB-88AE-C70F6EA9A5CB}" type="parTrans" cxnId="{309A712A-C70F-4173-95C4-C7AB5D7B91D4}">
      <dgm:prSet/>
      <dgm:spPr/>
      <dgm:t>
        <a:bodyPr/>
        <a:lstStyle/>
        <a:p>
          <a:endParaRPr lang="en-GB"/>
        </a:p>
      </dgm:t>
    </dgm:pt>
    <dgm:pt modelId="{4DE9A37C-82A6-4860-9696-2A2639DE3444}" type="sibTrans" cxnId="{309A712A-C70F-4173-95C4-C7AB5D7B91D4}">
      <dgm:prSet/>
      <dgm:spPr/>
      <dgm:t>
        <a:bodyPr/>
        <a:lstStyle/>
        <a:p>
          <a:endParaRPr lang="en-GB"/>
        </a:p>
      </dgm:t>
    </dgm:pt>
    <dgm:pt modelId="{4BF9A9EC-CCF9-4DFB-AC8F-6E18844028F4}">
      <dgm:prSet/>
      <dgm:spPr/>
      <dgm:t>
        <a:bodyPr/>
        <a:lstStyle/>
        <a:p>
          <a:r>
            <a:rPr lang="en-GB"/>
            <a:t>Billboard effect</a:t>
          </a:r>
        </a:p>
      </dgm:t>
    </dgm:pt>
    <dgm:pt modelId="{11547A97-23AC-4E01-A81B-88DF2C8E9D54}" type="parTrans" cxnId="{DFD51F14-6794-403F-A679-E462A2EDD5FC}">
      <dgm:prSet/>
      <dgm:spPr/>
      <dgm:t>
        <a:bodyPr/>
        <a:lstStyle/>
        <a:p>
          <a:endParaRPr lang="en-GB"/>
        </a:p>
      </dgm:t>
    </dgm:pt>
    <dgm:pt modelId="{A7555394-BE6B-46AC-8E3B-BF2CA3323BA9}" type="sibTrans" cxnId="{DFD51F14-6794-403F-A679-E462A2EDD5FC}">
      <dgm:prSet/>
      <dgm:spPr/>
      <dgm:t>
        <a:bodyPr/>
        <a:lstStyle/>
        <a:p>
          <a:endParaRPr lang="en-GB"/>
        </a:p>
      </dgm:t>
    </dgm:pt>
    <dgm:pt modelId="{A27EF51E-0718-47E1-91A9-417DA560AF86}" type="pres">
      <dgm:prSet presAssocID="{C98CD874-007C-455C-8003-8E743D009BB0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5C206B7-DDDE-4C83-8FBB-25073DBF13E7}" type="pres">
      <dgm:prSet presAssocID="{C98CD874-007C-455C-8003-8E743D009BB0}" presName="dummyMaxCanvas" presStyleCnt="0"/>
      <dgm:spPr/>
    </dgm:pt>
    <dgm:pt modelId="{DA0CC0AC-BDC7-4D24-94F3-89C5DCB12662}" type="pres">
      <dgm:prSet presAssocID="{C98CD874-007C-455C-8003-8E743D009BB0}" presName="parentComposite" presStyleCnt="0"/>
      <dgm:spPr/>
    </dgm:pt>
    <dgm:pt modelId="{9F2AACF1-D429-4D30-AB4D-BB0201FCC7A4}" type="pres">
      <dgm:prSet presAssocID="{C98CD874-007C-455C-8003-8E743D009BB0}" presName="parent1" presStyleLbl="alignAccFollowNode1" presStyleIdx="0" presStyleCnt="4">
        <dgm:presLayoutVars>
          <dgm:chMax val="4"/>
        </dgm:presLayoutVars>
      </dgm:prSet>
      <dgm:spPr/>
    </dgm:pt>
    <dgm:pt modelId="{2CEB8E5B-F0B9-4DCB-B943-7EDA2CD844B4}" type="pres">
      <dgm:prSet presAssocID="{C98CD874-007C-455C-8003-8E743D009BB0}" presName="parent2" presStyleLbl="alignAccFollowNode1" presStyleIdx="1" presStyleCnt="4" custScaleY="90596">
        <dgm:presLayoutVars>
          <dgm:chMax val="4"/>
        </dgm:presLayoutVars>
      </dgm:prSet>
      <dgm:spPr/>
    </dgm:pt>
    <dgm:pt modelId="{DDAE3FF8-D5EE-4CB2-BCC9-9006D34E9250}" type="pres">
      <dgm:prSet presAssocID="{C98CD874-007C-455C-8003-8E743D009BB0}" presName="childrenComposite" presStyleCnt="0"/>
      <dgm:spPr/>
    </dgm:pt>
    <dgm:pt modelId="{31907FFA-0B76-42C5-AF62-65FED3BFE404}" type="pres">
      <dgm:prSet presAssocID="{C98CD874-007C-455C-8003-8E743D009BB0}" presName="dummyMaxCanvas_ChildArea" presStyleCnt="0"/>
      <dgm:spPr/>
    </dgm:pt>
    <dgm:pt modelId="{F44E3EEC-0838-4BE8-AA28-0549C02D6A56}" type="pres">
      <dgm:prSet presAssocID="{C98CD874-007C-455C-8003-8E743D009BB0}" presName="fulcrum" presStyleLbl="alignAccFollowNode1" presStyleIdx="2" presStyleCnt="4"/>
      <dgm:spPr/>
    </dgm:pt>
    <dgm:pt modelId="{9D3F1AC0-B5F6-43EA-AE69-2CE56A56CB7F}" type="pres">
      <dgm:prSet presAssocID="{C98CD874-007C-455C-8003-8E743D009BB0}" presName="balance_14" presStyleLbl="alignAccFollowNode1" presStyleIdx="3" presStyleCnt="4">
        <dgm:presLayoutVars>
          <dgm:bulletEnabled val="1"/>
        </dgm:presLayoutVars>
      </dgm:prSet>
      <dgm:spPr/>
    </dgm:pt>
    <dgm:pt modelId="{C95656C6-EC76-415E-BF44-C50753EE26EA}" type="pres">
      <dgm:prSet presAssocID="{C98CD874-007C-455C-8003-8E743D009BB0}" presName="right_14_1" presStyleLbl="node1" presStyleIdx="0" presStyleCnt="5">
        <dgm:presLayoutVars>
          <dgm:bulletEnabled val="1"/>
        </dgm:presLayoutVars>
      </dgm:prSet>
      <dgm:spPr/>
    </dgm:pt>
    <dgm:pt modelId="{9CF1B22C-DD8E-42DA-A338-AD9C8FD8B54A}" type="pres">
      <dgm:prSet presAssocID="{C98CD874-007C-455C-8003-8E743D009BB0}" presName="right_14_2" presStyleLbl="node1" presStyleIdx="1" presStyleCnt="5" custScaleY="77440" custLinFactNeighborX="406" custLinFactNeighborY="-51587">
        <dgm:presLayoutVars>
          <dgm:bulletEnabled val="1"/>
        </dgm:presLayoutVars>
      </dgm:prSet>
      <dgm:spPr/>
    </dgm:pt>
    <dgm:pt modelId="{3B9963EC-D00F-4D6A-9EE5-9EE7ED4F97C7}" type="pres">
      <dgm:prSet presAssocID="{C98CD874-007C-455C-8003-8E743D009BB0}" presName="right_14_3" presStyleLbl="node1" presStyleIdx="2" presStyleCnt="5" custScaleY="67789" custLinFactNeighborX="0" custLinFactNeighborY="-37740">
        <dgm:presLayoutVars>
          <dgm:bulletEnabled val="1"/>
        </dgm:presLayoutVars>
      </dgm:prSet>
      <dgm:spPr/>
    </dgm:pt>
    <dgm:pt modelId="{E8C4BBC6-61F0-488B-9ECD-B591C4EAF670}" type="pres">
      <dgm:prSet presAssocID="{C98CD874-007C-455C-8003-8E743D009BB0}" presName="right_14_4" presStyleLbl="node1" presStyleIdx="3" presStyleCnt="5" custScaleY="77936" custLinFactNeighborX="-2028" custLinFactNeighborY="-21996">
        <dgm:presLayoutVars>
          <dgm:bulletEnabled val="1"/>
        </dgm:presLayoutVars>
      </dgm:prSet>
      <dgm:spPr/>
    </dgm:pt>
    <dgm:pt modelId="{ABAE52F0-E642-495A-8EE4-B0D39DE68D80}" type="pres">
      <dgm:prSet presAssocID="{C98CD874-007C-455C-8003-8E743D009BB0}" presName="left_14_1" presStyleLbl="node1" presStyleIdx="4" presStyleCnt="5" custScaleY="71468" custLinFactX="43565" custLinFactNeighborX="100000" custLinFactNeighborY="-51440">
        <dgm:presLayoutVars>
          <dgm:bulletEnabled val="1"/>
        </dgm:presLayoutVars>
      </dgm:prSet>
      <dgm:spPr/>
    </dgm:pt>
  </dgm:ptLst>
  <dgm:cxnLst>
    <dgm:cxn modelId="{DFD51F14-6794-403F-A679-E462A2EDD5FC}" srcId="{0FECD93E-5196-4D74-84C5-C81A09A81DBF}" destId="{4BF9A9EC-CCF9-4DFB-AC8F-6E18844028F4}" srcOrd="1" destOrd="0" parTransId="{11547A97-23AC-4E01-A81B-88DF2C8E9D54}" sibTransId="{A7555394-BE6B-46AC-8E3B-BF2CA3323BA9}"/>
    <dgm:cxn modelId="{309A712A-C70F-4173-95C4-C7AB5D7B91D4}" srcId="{0FECD93E-5196-4D74-84C5-C81A09A81DBF}" destId="{1F679DB6-57DC-43F2-874E-FC86D5C83239}" srcOrd="3" destOrd="0" parTransId="{96C3881E-D75F-43BB-88AE-C70F6EA9A5CB}" sibTransId="{4DE9A37C-82A6-4860-9696-2A2639DE3444}"/>
    <dgm:cxn modelId="{99F5ED3B-3DDD-4333-B0AF-3869B5862C93}" srcId="{C98CD874-007C-455C-8003-8E743D009BB0}" destId="{DF888BB0-2402-48EB-838A-F57B5990E945}" srcOrd="0" destOrd="0" parTransId="{2EBFF4C6-AF8C-4182-8BCD-EDB6DC1DF527}" sibTransId="{97CF41E7-3A9E-4B0E-99F5-EB2E2D594D7C}"/>
    <dgm:cxn modelId="{83FF933D-A23F-4285-BF5A-C431E8DB007B}" type="presOf" srcId="{1F679DB6-57DC-43F2-874E-FC86D5C83239}" destId="{E8C4BBC6-61F0-488B-9ECD-B591C4EAF670}" srcOrd="0" destOrd="0" presId="urn:microsoft.com/office/officeart/2005/8/layout/balance1"/>
    <dgm:cxn modelId="{F702665D-A1B2-4FED-B84F-B43C8CA92594}" type="presOf" srcId="{0FECD93E-5196-4D74-84C5-C81A09A81DBF}" destId="{2CEB8E5B-F0B9-4DCB-B943-7EDA2CD844B4}" srcOrd="0" destOrd="0" presId="urn:microsoft.com/office/officeart/2005/8/layout/balance1"/>
    <dgm:cxn modelId="{7CFC0C6F-8D28-453E-A934-24571253DD6A}" type="presOf" srcId="{2094D598-D81F-4786-9679-572A9A45AFD3}" destId="{C95656C6-EC76-415E-BF44-C50753EE26EA}" srcOrd="0" destOrd="0" presId="urn:microsoft.com/office/officeart/2005/8/layout/balance1"/>
    <dgm:cxn modelId="{88C6CB74-CC04-4675-A36F-B34D8FE73C0E}" type="presOf" srcId="{AF25183B-32FF-4A96-851F-18CAEC85E693}" destId="{ABAE52F0-E642-495A-8EE4-B0D39DE68D80}" srcOrd="0" destOrd="0" presId="urn:microsoft.com/office/officeart/2005/8/layout/balance1"/>
    <dgm:cxn modelId="{F804AE9D-E5F4-427E-9D1B-224F7B8C9F47}" srcId="{DF888BB0-2402-48EB-838A-F57B5990E945}" destId="{AF25183B-32FF-4A96-851F-18CAEC85E693}" srcOrd="0" destOrd="0" parTransId="{E025A0B2-DC15-4E77-89FF-2C25C3D06C4B}" sibTransId="{C4B7FF29-71D5-46AB-9926-36516BFAC684}"/>
    <dgm:cxn modelId="{667585A5-F6BF-4F70-967A-DBDEC57DB7BF}" srcId="{C98CD874-007C-455C-8003-8E743D009BB0}" destId="{0FECD93E-5196-4D74-84C5-C81A09A81DBF}" srcOrd="1" destOrd="0" parTransId="{E3CC5962-AFB7-4170-B835-98D02F2B73BC}" sibTransId="{1A7066D9-E119-4815-95C9-ED37E764CCA3}"/>
    <dgm:cxn modelId="{709F80AB-6B11-42D3-B0FE-BA5BDBC61AE4}" type="presOf" srcId="{DF888BB0-2402-48EB-838A-F57B5990E945}" destId="{9F2AACF1-D429-4D30-AB4D-BB0201FCC7A4}" srcOrd="0" destOrd="0" presId="urn:microsoft.com/office/officeart/2005/8/layout/balance1"/>
    <dgm:cxn modelId="{365C35D0-261D-416F-B19A-05ECAA208FD5}" type="presOf" srcId="{C98CD874-007C-455C-8003-8E743D009BB0}" destId="{A27EF51E-0718-47E1-91A9-417DA560AF86}" srcOrd="0" destOrd="0" presId="urn:microsoft.com/office/officeart/2005/8/layout/balance1"/>
    <dgm:cxn modelId="{BB10F0DA-9F90-4D86-989A-E917EDD55FA4}" type="presOf" srcId="{9B4B24A4-67C5-4B09-A63C-FA13DE5DDE85}" destId="{3B9963EC-D00F-4D6A-9EE5-9EE7ED4F97C7}" srcOrd="0" destOrd="0" presId="urn:microsoft.com/office/officeart/2005/8/layout/balance1"/>
    <dgm:cxn modelId="{8629B9F1-A936-4F44-BC0A-4B7D764001FA}" srcId="{0FECD93E-5196-4D74-84C5-C81A09A81DBF}" destId="{2094D598-D81F-4786-9679-572A9A45AFD3}" srcOrd="0" destOrd="0" parTransId="{2C166506-A0FD-4F2C-9BB6-3559A4F1842D}" sibTransId="{58683033-5984-453C-B4F7-417F59B451D3}"/>
    <dgm:cxn modelId="{66ABDEFA-48AF-403D-82C2-109DE8574109}" srcId="{0FECD93E-5196-4D74-84C5-C81A09A81DBF}" destId="{9B4B24A4-67C5-4B09-A63C-FA13DE5DDE85}" srcOrd="2" destOrd="0" parTransId="{0A485C39-7481-47DB-B6A2-604DCFB8D019}" sibTransId="{EE166B01-E271-448F-9E1A-85C7610ED837}"/>
    <dgm:cxn modelId="{49D6EDFB-99D1-4697-A453-395E944B2202}" type="presOf" srcId="{4BF9A9EC-CCF9-4DFB-AC8F-6E18844028F4}" destId="{9CF1B22C-DD8E-42DA-A338-AD9C8FD8B54A}" srcOrd="0" destOrd="0" presId="urn:microsoft.com/office/officeart/2005/8/layout/balance1"/>
    <dgm:cxn modelId="{ED7A8420-9A37-44EF-9791-2DB9ADB4ED0A}" type="presParOf" srcId="{A27EF51E-0718-47E1-91A9-417DA560AF86}" destId="{B5C206B7-DDDE-4C83-8FBB-25073DBF13E7}" srcOrd="0" destOrd="0" presId="urn:microsoft.com/office/officeart/2005/8/layout/balance1"/>
    <dgm:cxn modelId="{61CBBA1C-EF1E-40EF-BDDF-7D06589D56AB}" type="presParOf" srcId="{A27EF51E-0718-47E1-91A9-417DA560AF86}" destId="{DA0CC0AC-BDC7-4D24-94F3-89C5DCB12662}" srcOrd="1" destOrd="0" presId="urn:microsoft.com/office/officeart/2005/8/layout/balance1"/>
    <dgm:cxn modelId="{EAB97C20-B76D-4151-989D-A82C7BB5722B}" type="presParOf" srcId="{DA0CC0AC-BDC7-4D24-94F3-89C5DCB12662}" destId="{9F2AACF1-D429-4D30-AB4D-BB0201FCC7A4}" srcOrd="0" destOrd="0" presId="urn:microsoft.com/office/officeart/2005/8/layout/balance1"/>
    <dgm:cxn modelId="{4DCCF1BE-A16C-4260-AB3A-E5D7206BC706}" type="presParOf" srcId="{DA0CC0AC-BDC7-4D24-94F3-89C5DCB12662}" destId="{2CEB8E5B-F0B9-4DCB-B943-7EDA2CD844B4}" srcOrd="1" destOrd="0" presId="urn:microsoft.com/office/officeart/2005/8/layout/balance1"/>
    <dgm:cxn modelId="{8CCC0A48-4B96-4EE2-B9CB-D762DD9F5C3F}" type="presParOf" srcId="{A27EF51E-0718-47E1-91A9-417DA560AF86}" destId="{DDAE3FF8-D5EE-4CB2-BCC9-9006D34E9250}" srcOrd="2" destOrd="0" presId="urn:microsoft.com/office/officeart/2005/8/layout/balance1"/>
    <dgm:cxn modelId="{77F5CA67-5007-40AF-9178-3D05C1F7CDD2}" type="presParOf" srcId="{DDAE3FF8-D5EE-4CB2-BCC9-9006D34E9250}" destId="{31907FFA-0B76-42C5-AF62-65FED3BFE404}" srcOrd="0" destOrd="0" presId="urn:microsoft.com/office/officeart/2005/8/layout/balance1"/>
    <dgm:cxn modelId="{5C7DDBBB-80E8-48CD-AC17-E6BCA65941E8}" type="presParOf" srcId="{DDAE3FF8-D5EE-4CB2-BCC9-9006D34E9250}" destId="{F44E3EEC-0838-4BE8-AA28-0549C02D6A56}" srcOrd="1" destOrd="0" presId="urn:microsoft.com/office/officeart/2005/8/layout/balance1"/>
    <dgm:cxn modelId="{26570753-665F-4B31-A75B-22DE2846B893}" type="presParOf" srcId="{DDAE3FF8-D5EE-4CB2-BCC9-9006D34E9250}" destId="{9D3F1AC0-B5F6-43EA-AE69-2CE56A56CB7F}" srcOrd="2" destOrd="0" presId="urn:microsoft.com/office/officeart/2005/8/layout/balance1"/>
    <dgm:cxn modelId="{62F6AB3C-C6D7-4367-94F3-B289F3CAED6A}" type="presParOf" srcId="{DDAE3FF8-D5EE-4CB2-BCC9-9006D34E9250}" destId="{C95656C6-EC76-415E-BF44-C50753EE26EA}" srcOrd="3" destOrd="0" presId="urn:microsoft.com/office/officeart/2005/8/layout/balance1"/>
    <dgm:cxn modelId="{7582321E-6A97-4B6C-9A39-19F4C02B9499}" type="presParOf" srcId="{DDAE3FF8-D5EE-4CB2-BCC9-9006D34E9250}" destId="{9CF1B22C-DD8E-42DA-A338-AD9C8FD8B54A}" srcOrd="4" destOrd="0" presId="urn:microsoft.com/office/officeart/2005/8/layout/balance1"/>
    <dgm:cxn modelId="{D58210A4-A8BF-4682-8033-BBE4901A1385}" type="presParOf" srcId="{DDAE3FF8-D5EE-4CB2-BCC9-9006D34E9250}" destId="{3B9963EC-D00F-4D6A-9EE5-9EE7ED4F97C7}" srcOrd="5" destOrd="0" presId="urn:microsoft.com/office/officeart/2005/8/layout/balance1"/>
    <dgm:cxn modelId="{E86DB070-80FC-465B-817F-7C80739A7C8B}" type="presParOf" srcId="{DDAE3FF8-D5EE-4CB2-BCC9-9006D34E9250}" destId="{E8C4BBC6-61F0-488B-9ECD-B591C4EAF670}" srcOrd="6" destOrd="0" presId="urn:microsoft.com/office/officeart/2005/8/layout/balance1"/>
    <dgm:cxn modelId="{E27D841A-208C-4328-BBAD-2A4C2A9462BF}" type="presParOf" srcId="{DDAE3FF8-D5EE-4CB2-BCC9-9006D34E9250}" destId="{ABAE52F0-E642-495A-8EE4-B0D39DE68D8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AACF1-D429-4D30-AB4D-BB0201FCC7A4}">
      <dsp:nvSpPr>
        <dsp:cNvPr id="0" name=""/>
        <dsp:cNvSpPr/>
      </dsp:nvSpPr>
      <dsp:spPr>
        <a:xfrm>
          <a:off x="1021438" y="0"/>
          <a:ext cx="1466640" cy="814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Direct</a:t>
          </a:r>
        </a:p>
      </dsp:txBody>
      <dsp:txXfrm>
        <a:off x="1045303" y="23865"/>
        <a:ext cx="1418910" cy="767070"/>
      </dsp:txXfrm>
    </dsp:sp>
    <dsp:sp modelId="{2CEB8E5B-F0B9-4DCB-B943-7EDA2CD844B4}">
      <dsp:nvSpPr>
        <dsp:cNvPr id="0" name=""/>
        <dsp:cNvSpPr/>
      </dsp:nvSpPr>
      <dsp:spPr>
        <a:xfrm>
          <a:off x="3139919" y="38311"/>
          <a:ext cx="1466640" cy="7381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OTA’s</a:t>
          </a:r>
        </a:p>
      </dsp:txBody>
      <dsp:txXfrm>
        <a:off x="3161539" y="59931"/>
        <a:ext cx="1423400" cy="694936"/>
      </dsp:txXfrm>
    </dsp:sp>
    <dsp:sp modelId="{F44E3EEC-0838-4BE8-AA28-0549C02D6A56}">
      <dsp:nvSpPr>
        <dsp:cNvPr id="0" name=""/>
        <dsp:cNvSpPr/>
      </dsp:nvSpPr>
      <dsp:spPr>
        <a:xfrm>
          <a:off x="2508448" y="3462900"/>
          <a:ext cx="611100" cy="6111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F1AC0-B5F6-43EA-AE69-2CE56A56CB7F}">
      <dsp:nvSpPr>
        <dsp:cNvPr id="0" name=""/>
        <dsp:cNvSpPr/>
      </dsp:nvSpPr>
      <dsp:spPr>
        <a:xfrm rot="240000">
          <a:off x="980139" y="3201036"/>
          <a:ext cx="3667719" cy="2564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656C6-EC76-415E-BF44-C50753EE26EA}">
      <dsp:nvSpPr>
        <dsp:cNvPr id="0" name=""/>
        <dsp:cNvSpPr/>
      </dsp:nvSpPr>
      <dsp:spPr>
        <a:xfrm rot="240000">
          <a:off x="3186232" y="2738992"/>
          <a:ext cx="1455492" cy="502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Get bookings during low season</a:t>
          </a:r>
        </a:p>
      </dsp:txBody>
      <dsp:txXfrm>
        <a:off x="3210769" y="2763529"/>
        <a:ext cx="1406418" cy="453572"/>
      </dsp:txXfrm>
    </dsp:sp>
    <dsp:sp modelId="{9CF1B22C-DD8E-42DA-A338-AD9C8FD8B54A}">
      <dsp:nvSpPr>
        <dsp:cNvPr id="0" name=""/>
        <dsp:cNvSpPr/>
      </dsp:nvSpPr>
      <dsp:spPr>
        <a:xfrm rot="240000">
          <a:off x="3228218" y="1958694"/>
          <a:ext cx="1465074" cy="3656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Billboard effect</a:t>
          </a:r>
        </a:p>
      </dsp:txBody>
      <dsp:txXfrm>
        <a:off x="3246066" y="1976542"/>
        <a:ext cx="1429378" cy="329922"/>
      </dsp:txXfrm>
    </dsp:sp>
    <dsp:sp modelId="{3B9963EC-D00F-4D6A-9EE5-9EE7ED4F97C7}">
      <dsp:nvSpPr>
        <dsp:cNvPr id="0" name=""/>
        <dsp:cNvSpPr/>
      </dsp:nvSpPr>
      <dsp:spPr>
        <a:xfrm rot="240000">
          <a:off x="3260872" y="1533726"/>
          <a:ext cx="1469173" cy="306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Access new markets</a:t>
          </a:r>
        </a:p>
      </dsp:txBody>
      <dsp:txXfrm>
        <a:off x="3275858" y="1548712"/>
        <a:ext cx="1439201" cy="277026"/>
      </dsp:txXfrm>
    </dsp:sp>
    <dsp:sp modelId="{E8C4BBC6-61F0-488B-9ECD-B591C4EAF670}">
      <dsp:nvSpPr>
        <dsp:cNvPr id="0" name=""/>
        <dsp:cNvSpPr/>
      </dsp:nvSpPr>
      <dsp:spPr>
        <a:xfrm rot="240000">
          <a:off x="3273610" y="1060071"/>
          <a:ext cx="1464863" cy="368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Grow your Business</a:t>
          </a:r>
        </a:p>
      </dsp:txBody>
      <dsp:txXfrm>
        <a:off x="3291605" y="1078066"/>
        <a:ext cx="1428873" cy="332640"/>
      </dsp:txXfrm>
    </dsp:sp>
    <dsp:sp modelId="{ABAE52F0-E642-495A-8EE4-B0D39DE68D80}">
      <dsp:nvSpPr>
        <dsp:cNvPr id="0" name=""/>
        <dsp:cNvSpPr/>
      </dsp:nvSpPr>
      <dsp:spPr>
        <a:xfrm rot="240000">
          <a:off x="3196519" y="2368821"/>
          <a:ext cx="1467611" cy="329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Measurable</a:t>
          </a:r>
        </a:p>
      </dsp:txBody>
      <dsp:txXfrm>
        <a:off x="3212596" y="2384898"/>
        <a:ext cx="1435457" cy="297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E1B84-3DDC-F648-AED9-CE1217B2C79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94E8B-05A2-414D-8AA9-E779FC1C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6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Website/Booking 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Inbound Tour Operator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Travel agencies/Wholesalers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Destination Management Company(DMC) – Jac travel/Abbey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Online Travel Agent(OTA) –  for Experiences Viator(The biggest), Get Your Guide, Expedia(who get their inventory from Viator &amp; GYG) Booking.com(who get their inventory from Viator 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Musement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), For accommodation – Booking.com, Expedia(are the two biggest) Ctrip for Asia particularly mainland China.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Digital Distribution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Icentres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/Hotel Concierges/VisitScotland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finish I have some handy links and references for you to help  understand the travel trade, and our very useful jargon buster; and as with all industries we have our fair share of acronyms. 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now pass on to Patrick who’ll cover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BA9A0-F35E-4E88-8106-F8DB6252E4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90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visitors use many ways to research and book it's important to have  the right product on those channels.</a:t>
            </a:r>
          </a:p>
          <a:p>
            <a:r>
              <a:rPr lang="en-GB" dirty="0"/>
              <a:t>Each business should know who their customers are, where they come from, what influences their booking decisions and how they purchase.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talking about using insights for both online and offline to ensure your product and its collateral is the best it can be.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endParaRPr lang="en-GB" dirty="0"/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4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visitors use many ways to research and book it's important to have  the right product on those channels.</a:t>
            </a:r>
          </a:p>
          <a:p>
            <a:r>
              <a:rPr lang="en-GB" dirty="0"/>
              <a:t>Each business should know who their customers are, where they come from, what influences their booking decisions and how they purchase.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talking about using insights for both online and offline to ensure your product and its collateral is the best it can be.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endParaRPr lang="en-GB" dirty="0"/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2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visitors use many ways to research and book it's important to have  the right product on those channels.</a:t>
            </a:r>
          </a:p>
          <a:p>
            <a:r>
              <a:rPr lang="en-GB" dirty="0"/>
              <a:t>Each business should know who their customers are, where they come from, what influences their booking decisions and how they purchase.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talking about using insights for both online and offline to ensure your product and its collateral is the best it can be.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endParaRPr lang="en-GB" dirty="0"/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60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Website/Booking 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Inbound Tour Operator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Travel agencies/Wholesalers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Destination Management Company(DMC) – Jac travel/Abbey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Online Travel Agent(OTA) –  for Experiences Viator(The biggest), Get Your Guide, Expedia(who get their inventory from Viator &amp; GYG) Booking.com(who get their inventory from Viator 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Musement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), For accommodation – Booking.com, Expedia(are the two biggest) Ctrip for Asia particularly mainland China.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Digital Distribution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Icentres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/Hotel Concierges/VisitScotland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5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section covers Online or also defined as connected distribution</a:t>
            </a:r>
          </a:p>
          <a:p>
            <a:r>
              <a:rPr lang="en-GB" dirty="0"/>
              <a:t>We will look at why booking solutions matter and what they offer</a:t>
            </a:r>
          </a:p>
          <a:p>
            <a:r>
              <a:rPr lang="en-GB" dirty="0"/>
              <a:t>How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operators, using booking solutions,  </a:t>
            </a:r>
            <a:r>
              <a:rPr lang="en-GB" dirty="0"/>
              <a:t>enable intermediaries to book products and exchange information on products , bookings and customers.</a:t>
            </a:r>
          </a:p>
          <a:p>
            <a:r>
              <a:rPr lang="en-GB" dirty="0"/>
              <a:t>The costs both upfront and often overlooked </a:t>
            </a:r>
          </a:p>
          <a:p>
            <a:r>
              <a:rPr lang="en-GB" dirty="0"/>
              <a:t>And how to have a complete grasp of the costs in order to make the best choices of distribution channels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8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Website/Booking 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Inbound Tour Operator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Travel agencies/Wholesalers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Destination Management Company(DMC) – Jac travel/Abbey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Online Travel Agent(OTA) –  for Experiences Viator(The biggest), Get Your Guide, Expedia(who get their inventory from Viator &amp; GYG) Booking.com(who get their inventory from Viator 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Musement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), For accommodation – Booking.com, Expedia(are the two biggest) Ctrip for Asia particularly mainland China.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Digital Distribution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Icentres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0F2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/Hotel Concierges/VisitScotland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5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Primary reason – intermediaries bring new bookings and customers</a:t>
            </a:r>
          </a:p>
          <a:p>
            <a:pPr marL="228600" indent="-228600">
              <a:buAutoNum type="arabicPeriod"/>
            </a:pPr>
            <a:r>
              <a:rPr lang="en-GB"/>
              <a:t>Intermediaries allows you to target new markets such as international(</a:t>
            </a:r>
            <a:r>
              <a:rPr lang="en-GB" err="1"/>
              <a:t>expedia</a:t>
            </a:r>
            <a:r>
              <a:rPr lang="en-GB"/>
              <a:t> has a large reach in Nth America) or new customer segments Get your Guide(have a strong customer base in active experiences)</a:t>
            </a:r>
          </a:p>
          <a:p>
            <a:pPr marL="228600" indent="-228600">
              <a:buAutoNum type="arabicPeriod"/>
            </a:pPr>
            <a:r>
              <a:rPr lang="en-GB"/>
              <a:t>You can manage your online availability through intermediaries to limit sales in high season and boost valuable additional sales in low season</a:t>
            </a:r>
          </a:p>
          <a:p>
            <a:pPr marL="228600" indent="-228600">
              <a:buAutoNum type="arabicPeriod"/>
            </a:pPr>
            <a:r>
              <a:rPr lang="en-GB"/>
              <a:t>As travellers search for inspiration they visit many sites. Being visible on these sites can give brand visibility . Studies have shown that this can lead to direct bookings when visitors visit your own website.</a:t>
            </a:r>
          </a:p>
          <a:p>
            <a:pPr marL="228600" indent="-228600">
              <a:buAutoNum type="arabicPeriod"/>
            </a:pPr>
            <a:r>
              <a:rPr lang="en-GB"/>
              <a:t>Return on advertising can be difficult but with an OTA you only pay when you get a booking. Its performance based marketing spend.</a:t>
            </a:r>
          </a:p>
          <a:p>
            <a:pPr marL="228600" indent="-228600">
              <a:buAutoNum type="arabicPeriod"/>
            </a:pPr>
            <a:r>
              <a:rPr lang="en-GB"/>
              <a:t>Your chosen intermediaries should be expert in their own marketplace and give advice on product tweaks and pricing. </a:t>
            </a:r>
          </a:p>
          <a:p>
            <a:pPr marL="228600" indent="-228600"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0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Commision </a:t>
            </a:r>
            <a:r>
              <a:rPr lang="en-US">
                <a:cs typeface="Calibri"/>
              </a:rPr>
              <a:t>– these vary by OTA(can be up to 30% for an experience) and ultimately are a balance between a commission cost and the profitability of the product your distribution viewed alongside the likely additional sales. </a:t>
            </a:r>
          </a:p>
          <a:p>
            <a:r>
              <a:rPr lang="en-US">
                <a:cs typeface="Calibri"/>
              </a:rPr>
              <a:t>Knowing your breakeven point including commission is important.</a:t>
            </a:r>
          </a:p>
          <a:p>
            <a:r>
              <a:rPr lang="en-US">
                <a:cs typeface="Calibri"/>
              </a:rPr>
              <a:t>You should also be aware of additional staffing support/customer service to manage additional sales</a:t>
            </a:r>
          </a:p>
          <a:p>
            <a:r>
              <a:rPr lang="en-US">
                <a:cs typeface="Calibri"/>
              </a:rPr>
              <a:t>Payment processing costs – can be between 1% &amp;2.5% </a:t>
            </a:r>
          </a:p>
          <a:p>
            <a:r>
              <a:rPr lang="en-US" b="1">
                <a:cs typeface="Calibri"/>
              </a:rPr>
              <a:t>Data – </a:t>
            </a:r>
            <a:r>
              <a:rPr lang="en-US">
                <a:cs typeface="Calibri"/>
              </a:rPr>
              <a:t>OTA's will seek to retain as much customer data – allows them to manage the </a:t>
            </a:r>
            <a:r>
              <a:rPr lang="en-US" err="1">
                <a:cs typeface="Calibri"/>
              </a:rPr>
              <a:t>raltionship</a:t>
            </a:r>
            <a:r>
              <a:rPr lang="en-US">
                <a:cs typeface="Calibri"/>
              </a:rPr>
              <a:t> then and in the future.</a:t>
            </a:r>
          </a:p>
          <a:p>
            <a:r>
              <a:rPr lang="en-US">
                <a:cs typeface="Calibri"/>
              </a:rPr>
              <a:t>There are however ways of collecting data – such as </a:t>
            </a:r>
            <a:r>
              <a:rPr lang="en-US" err="1">
                <a:cs typeface="Calibri"/>
              </a:rPr>
              <a:t>wifi</a:t>
            </a:r>
            <a:r>
              <a:rPr lang="en-US">
                <a:cs typeface="Calibri"/>
              </a:rPr>
              <a:t> sign up, newsletter signup, review requests </a:t>
            </a:r>
            <a:r>
              <a:rPr lang="en-US" err="1">
                <a:cs typeface="Calibri"/>
              </a:rPr>
              <a:t>etc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T&amp;C's- </a:t>
            </a:r>
            <a:r>
              <a:rPr lang="en-US"/>
              <a:t> can cove</a:t>
            </a:r>
            <a:r>
              <a:rPr lang="en-US" b="1"/>
              <a:t>r </a:t>
            </a:r>
            <a:r>
              <a:rPr lang="en-GB"/>
              <a:t>the “cut-off” window (how close to a tour departure can a distributor sell a ticket), cancellations and refunds, payment terms, insurance requirements, and more. </a:t>
            </a:r>
            <a:endParaRPr lang="en-GB">
              <a:cs typeface="Calibri"/>
            </a:endParaRPr>
          </a:p>
          <a:p>
            <a:r>
              <a:rPr lang="en-US" b="1">
                <a:cs typeface="Calibri"/>
              </a:rPr>
              <a:t>Brand awareness – </a:t>
            </a:r>
            <a:r>
              <a:rPr lang="en-US">
                <a:cs typeface="Calibri"/>
              </a:rPr>
              <a:t>although it is now law to show who provides the experience, its not always easy to find that on an OTA's website. Again through use of branded imagery/clothing merchandise its possible to achieve this.</a:t>
            </a:r>
          </a:p>
          <a:p>
            <a:r>
              <a:rPr lang="en-US" b="1">
                <a:cs typeface="Calibri"/>
              </a:rPr>
              <a:t>Reviews – </a:t>
            </a:r>
            <a:r>
              <a:rPr lang="en-US">
                <a:cs typeface="Calibri"/>
              </a:rPr>
              <a:t>its vital that you engage with reviews son a new channel and respond to good and bad. OTA's </a:t>
            </a:r>
            <a:r>
              <a:rPr lang="en-US" err="1">
                <a:cs typeface="Calibri"/>
              </a:rPr>
              <a:t>utilise</a:t>
            </a:r>
            <a:r>
              <a:rPr lang="en-US">
                <a:cs typeface="Calibri"/>
              </a:rPr>
              <a:t>  reviews as one factor to decide how visible you offer is.</a:t>
            </a:r>
          </a:p>
          <a:p>
            <a:r>
              <a:rPr lang="en-US" b="1">
                <a:cs typeface="Calibri"/>
              </a:rPr>
              <a:t>Operational impacts – </a:t>
            </a:r>
            <a:r>
              <a:rPr lang="en-US">
                <a:cs typeface="Calibri"/>
              </a:rPr>
              <a:t>there are quite a few elements to working with an OTA and that is why having a modern booking solution allows a business to </a:t>
            </a:r>
            <a:r>
              <a:rPr lang="en-US" err="1">
                <a:cs typeface="Calibri"/>
              </a:rPr>
              <a:t>seemlessly</a:t>
            </a:r>
            <a:r>
              <a:rPr lang="en-US">
                <a:cs typeface="Calibri"/>
              </a:rPr>
              <a:t> connect with intermediaries, manage bookings and your workflows.,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4E8B-05A2-414D-8AA9-E779FC1C9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2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12CB94-C212-EBFC-E334-7F73C94CF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9627" y="3837374"/>
            <a:ext cx="6056870" cy="1325563"/>
          </a:xfrm>
          <a:prstGeom prst="rect">
            <a:avLst/>
          </a:prstGeom>
        </p:spPr>
        <p:txBody>
          <a:bodyPr lIns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8AB797-90B8-31FC-8D2F-E4D5232C9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627" y="6262046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Name Surname.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958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5BAC36-E88F-918C-37B5-598027C40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BA877F-6D74-00E2-9102-EE3200A976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79762A3-4A72-CC79-167E-7DCBEBF72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49"/>
            <a:ext cx="3460579" cy="94266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35D236-9A22-D088-BD7A-6256D915A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6531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3981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7744D7-4278-1CFD-8756-241D73BA55D1}"/>
              </a:ext>
            </a:extLst>
          </p:cNvPr>
          <p:cNvSpPr/>
          <p:nvPr userDrawn="1"/>
        </p:nvSpPr>
        <p:spPr>
          <a:xfrm>
            <a:off x="3324836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E19963E-DC52-5432-ED98-FCF6C3467854}"/>
              </a:ext>
            </a:extLst>
          </p:cNvPr>
          <p:cNvSpPr/>
          <p:nvPr userDrawn="1"/>
        </p:nvSpPr>
        <p:spPr>
          <a:xfrm>
            <a:off x="6205638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93200B5-050D-07AB-7DDC-2345F68F3EA4}"/>
              </a:ext>
            </a:extLst>
          </p:cNvPr>
          <p:cNvSpPr/>
          <p:nvPr userDrawn="1"/>
        </p:nvSpPr>
        <p:spPr>
          <a:xfrm>
            <a:off x="9052957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161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2737258-525B-1646-2D81-D9B559D2E9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5504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1900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17CB2D-D411-E8BF-7D2E-FBCE66DD95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385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1D253-ED55-1AAC-1C68-3B92514417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60327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2050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0AC2E4B-3B13-738C-A32D-5CEFDACC9B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6446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DB9293-9EC3-1CFF-564B-6C7BFCE1F5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425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CB5FF15-6226-2305-563F-98325888A5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3291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04BB704-D8D6-42E2-E403-87F0346D4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0352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0AC029-76F6-3105-E45A-1FF8D803A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64233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5365B5-45F7-92F9-C000-2C33C31EA6DC}"/>
              </a:ext>
            </a:extLst>
          </p:cNvPr>
          <p:cNvCxnSpPr/>
          <p:nvPr userDrawn="1"/>
        </p:nvCxnSpPr>
        <p:spPr>
          <a:xfrm>
            <a:off x="2507226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D816F2-51B3-2668-9FFE-C73C3D978EE9}"/>
              </a:ext>
            </a:extLst>
          </p:cNvPr>
          <p:cNvCxnSpPr/>
          <p:nvPr userDrawn="1"/>
        </p:nvCxnSpPr>
        <p:spPr>
          <a:xfrm>
            <a:off x="5555226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B442BF-8F7A-CD0A-23BB-4FE1858AB4CC}"/>
              </a:ext>
            </a:extLst>
          </p:cNvPr>
          <p:cNvCxnSpPr/>
          <p:nvPr userDrawn="1"/>
        </p:nvCxnSpPr>
        <p:spPr>
          <a:xfrm>
            <a:off x="8563897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AAA3643-19AC-5D28-DA3D-28C6868782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Timeline slide</a:t>
            </a:r>
          </a:p>
        </p:txBody>
      </p:sp>
    </p:spTree>
    <p:extLst>
      <p:ext uri="{BB962C8B-B14F-4D97-AF65-F5344CB8AC3E}">
        <p14:creationId xmlns:p14="http://schemas.microsoft.com/office/powerpoint/2010/main" val="22419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00894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CABC72A8-5983-624A-6FEF-AEE2BD4289FB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FF16A1-E87B-4295-9B01-FFEC1A5330A2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A830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2683552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567386FA-571A-EA8B-2745-70A7F3C8018A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rgbClr val="1F49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992022-0E88-35B1-DA2A-50BA109A34C9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E718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24405954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448442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43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C1FFF2D-F888-8D7F-5A7F-A28AE03F49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619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"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3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5BAC36-E88F-918C-37B5-598027C40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BA877F-6D74-00E2-9102-EE3200A976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14053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35D236-9A22-D088-BD7A-6256D915A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65312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7225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33708"/>
            <a:ext cx="6096000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1"/>
            <a:ext cx="6096000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161" y="3433708"/>
            <a:ext cx="6096000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06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37C353C-17EF-BCB4-C21F-910EC8291D8C}"/>
              </a:ext>
            </a:extLst>
          </p:cNvPr>
          <p:cNvSpPr/>
          <p:nvPr userDrawn="1"/>
        </p:nvSpPr>
        <p:spPr>
          <a:xfrm>
            <a:off x="3391839" y="2493726"/>
            <a:ext cx="5400000" cy="1879964"/>
          </a:xfrm>
          <a:prstGeom prst="roundRect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483" y="-4707"/>
            <a:ext cx="6105146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-4707"/>
            <a:ext cx="6105144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161" y="3433708"/>
            <a:ext cx="6105144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2483" y="3438416"/>
            <a:ext cx="6105144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26EC2-1061-BDA8-B71F-8DD8F963C3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77227" y="2693162"/>
            <a:ext cx="5229225" cy="14716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Text over images</a:t>
            </a:r>
          </a:p>
        </p:txBody>
      </p:sp>
    </p:spTree>
    <p:extLst>
      <p:ext uri="{BB962C8B-B14F-4D97-AF65-F5344CB8AC3E}">
        <p14:creationId xmlns:p14="http://schemas.microsoft.com/office/powerpoint/2010/main" val="1902113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716" y="3429000"/>
            <a:ext cx="3044283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443" y="3429000"/>
            <a:ext cx="3051717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08BB8-17BF-576A-84E9-EE05294613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924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4D364C9-D3E1-2FED-D8E0-C9C18B1A9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6792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5D7585-79DD-B5AA-7995-49CD9D65F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338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3EB1068-4488-C823-1779-7CF54498BD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0206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4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"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716" y="3429000"/>
            <a:ext cx="3044283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443" y="3429000"/>
            <a:ext cx="3051717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08BB8-17BF-576A-84E9-EE05294613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924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4D364C9-D3E1-2FED-D8E0-C9C18B1A9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6792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5D7585-79DD-B5AA-7995-49CD9D65F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338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3EB1068-4488-C823-1779-7CF54498BD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0206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89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">
    <p:bg>
      <p:bgPr>
        <a:solidFill>
          <a:srgbClr val="5B2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716" y="3429000"/>
            <a:ext cx="3044283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443" y="3429000"/>
            <a:ext cx="3051717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08BB8-17BF-576A-84E9-EE05294613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924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4D364C9-D3E1-2FED-D8E0-C9C18B1A9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6792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5D7585-79DD-B5AA-7995-49CD9D65F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338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3EB1068-4488-C823-1779-7CF54498BD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0206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71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371AF2-BB76-A704-0F4F-8140BE32C6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53AE26C-8411-C58F-2501-AC55562DF6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2161405"/>
            <a:ext cx="11287703" cy="2535190"/>
          </a:xfrm>
          <a:prstGeom prst="rect">
            <a:avLst/>
          </a:prstGeom>
        </p:spPr>
        <p:txBody>
          <a:bodyPr lIns="0" anchor="ctr" anchorCtr="0"/>
          <a:lstStyle>
            <a:lvl1pPr marL="0" indent="0" algn="ctr">
              <a:buNone/>
              <a:defRPr sz="28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Long call out slide. Example:</a:t>
            </a:r>
          </a:p>
          <a:p>
            <a:pPr lvl="0"/>
            <a:r>
              <a:rPr lang="en-US"/>
              <a:t>”Whit’s fur ye’ll no go past ye”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F05B51-8CA3-D31F-8042-6F92144341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7376" y="553818"/>
            <a:ext cx="2809194" cy="1327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GB"/>
              <a:t>After inserting an image, change the transparency of to 30%-50% to ensure better text legibility. Delete this text.</a:t>
            </a:r>
          </a:p>
        </p:txBody>
      </p:sp>
    </p:spTree>
    <p:extLst>
      <p:ext uri="{BB962C8B-B14F-4D97-AF65-F5344CB8AC3E}">
        <p14:creationId xmlns:p14="http://schemas.microsoft.com/office/powerpoint/2010/main" val="38880994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F4B3AEE-ECB9-A47A-FBC3-83B396F78D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131" y="6273513"/>
            <a:ext cx="5148157" cy="23031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amend text. For more information contact </a:t>
            </a:r>
            <a:r>
              <a:rPr lang="en-US" err="1"/>
              <a:t>name@visitscotland.com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46640-3A2B-6684-FE5F-5B11ACDF3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8036" y="3840734"/>
            <a:ext cx="5869940" cy="133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 spc="100" baseline="0">
                <a:solidFill>
                  <a:schemeClr val="bg1"/>
                </a:solidFill>
                <a:latin typeface="Eveleth Clean Regular" panose="02010304020200000003" pitchFamily="2" charset="77"/>
              </a:defRPr>
            </a:lvl1pPr>
            <a:lvl2pPr marL="457200" indent="0">
              <a:buNone/>
              <a:defRPr b="1" i="0">
                <a:latin typeface="Eveleth Clean Regular" panose="02010304020200000003" pitchFamily="2" charset="77"/>
              </a:defRPr>
            </a:lvl2pPr>
            <a:lvl3pPr marL="914400" indent="0">
              <a:buNone/>
              <a:defRPr b="1" i="0">
                <a:latin typeface="Eveleth Clean Regular" panose="02010304020200000003" pitchFamily="2" charset="77"/>
              </a:defRPr>
            </a:lvl3pPr>
            <a:lvl4pPr marL="1371600" indent="0">
              <a:buNone/>
              <a:defRPr b="1" i="0">
                <a:latin typeface="Eveleth Clean Regular" panose="02010304020200000003" pitchFamily="2" charset="77"/>
              </a:defRPr>
            </a:lvl4pPr>
            <a:lvl5pPr marL="1828800" indent="0">
              <a:buNone/>
              <a:defRPr b="1" i="0">
                <a:latin typeface="Eveleth Clean Regular" panose="02010304020200000003" pitchFamily="2" charset="77"/>
              </a:defRPr>
            </a:lvl5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00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2E884F39-38D8-8D53-EF4D-B1BFCC312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70" y="2878261"/>
            <a:ext cx="8733312" cy="550739"/>
          </a:xfrm>
          <a:prstGeom prst="rect">
            <a:avLst/>
          </a:prstGeom>
        </p:spPr>
        <p:txBody>
          <a:bodyPr lIns="0" anchor="ctr" anchorCtr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E02160B-0914-42F2-A798-383CB0858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520504"/>
            <a:ext cx="7294562" cy="48456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here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280CD-04D8-21C8-E72F-8355613172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6278435"/>
            <a:ext cx="7294562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Name Surname.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55104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1301E9-55DD-69D5-6AAE-2E3873B85E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E884F39-38D8-8D53-EF4D-B1BFCC312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70" y="2878261"/>
            <a:ext cx="8733312" cy="550739"/>
          </a:xfrm>
          <a:prstGeom prst="rect">
            <a:avLst/>
          </a:prstGeom>
        </p:spPr>
        <p:txBody>
          <a:bodyPr lIns="0" anchor="ctr" anchorCtr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E02160B-0914-42F2-A798-383CB0858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520504"/>
            <a:ext cx="7294562" cy="48456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here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280CD-04D8-21C8-E72F-8355613172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6278435"/>
            <a:ext cx="7294562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Name Surname. Private and confidential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253388-EF1F-2092-6397-0579153AE8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2463" y="827087"/>
            <a:ext cx="2809194" cy="1327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GB"/>
              <a:t>After inserting an image, change the transparency of to 30%-50% to ensure better text legibility. Delete this text.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222A68-2B34-58C0-4B5F-9A52AA78E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336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C6ADD87-906D-D1E9-B4F3-E2D959214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6480000" cy="315027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4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5BAC36-E88F-918C-37B5-598027C40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BA877F-6D74-00E2-9102-EE3200A976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124000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35D236-9A22-D088-BD7A-6256D915A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6531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5294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C6ADD87-906D-D1E9-B4F3-E2D959214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6480000" cy="3150273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2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59999"/>
            <a:ext cx="6480000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46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59999"/>
            <a:ext cx="6480000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537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47956CC-C124-5A8B-6A77-81A7334D2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415096"/>
            <a:ext cx="7357420" cy="446449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8565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47956CC-C124-5A8B-6A77-81A7334D2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415096"/>
            <a:ext cx="7357420" cy="4464496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75198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415096"/>
            <a:ext cx="7357420" cy="446449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99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415096"/>
            <a:ext cx="7357420" cy="4464496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2614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11254262" cy="3073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114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11254262" cy="307302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9725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159999"/>
            <a:ext cx="11254262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01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8FE28B-3B08-CB36-836F-F6860B82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48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E98D48-C1CD-6AD9-46D2-4C6E23D0C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97285"/>
            <a:ext cx="11159914" cy="3318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1254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159999"/>
            <a:ext cx="11254262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724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2797423"/>
            <a:ext cx="5400000" cy="3073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49A3BD-31FB-457B-CCE6-9C9220CE6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3131" y="2797423"/>
            <a:ext cx="5400000" cy="307302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</a:t>
            </a:r>
          </a:p>
          <a:p>
            <a:pPr lvl="0"/>
            <a:r>
              <a:rPr lang="en-GB"/>
              <a:t>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</a:t>
            </a:r>
          </a:p>
          <a:p>
            <a:pPr lvl="0"/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</a:t>
            </a:r>
          </a:p>
        </p:txBody>
      </p:sp>
    </p:spTree>
    <p:extLst>
      <p:ext uri="{BB962C8B-B14F-4D97-AF65-F5344CB8AC3E}">
        <p14:creationId xmlns:p14="http://schemas.microsoft.com/office/powerpoint/2010/main" val="34917372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CFFF207-5B04-1F31-A0F9-B27C9A13B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2159999"/>
            <a:ext cx="5400000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578B1D2-05AA-F662-F526-221567275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3131" y="2159999"/>
            <a:ext cx="5400000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</a:t>
            </a:r>
          </a:p>
          <a:p>
            <a:pPr lvl="0"/>
            <a:r>
              <a:rPr lang="en-GB"/>
              <a:t>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</a:t>
            </a:r>
          </a:p>
          <a:p>
            <a:pPr lvl="0"/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</a:t>
            </a:r>
          </a:p>
        </p:txBody>
      </p:sp>
    </p:spTree>
    <p:extLst>
      <p:ext uri="{BB962C8B-B14F-4D97-AF65-F5344CB8AC3E}">
        <p14:creationId xmlns:p14="http://schemas.microsoft.com/office/powerpoint/2010/main" val="37696368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3354986" cy="312788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1063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3354986" cy="3127889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6022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60000"/>
            <a:ext cx="3354986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7297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60000"/>
            <a:ext cx="3354986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9648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20000"/>
            <a:ext cx="3354986" cy="342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6907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20000"/>
            <a:ext cx="3354986" cy="342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86A47CA-CBEF-E1BB-2AE6-97A551B9A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600546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3354986" cy="312788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99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8FE28B-3B08-CB36-836F-F6860B82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81079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BBD72A-5D20-2145-283E-04E2D9B039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97285"/>
            <a:ext cx="11159914" cy="331888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5902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907539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797423"/>
            <a:ext cx="3354986" cy="3127889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66551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60000"/>
            <a:ext cx="3354986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8880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160000"/>
            <a:ext cx="3354986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926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20000"/>
            <a:ext cx="3354986" cy="342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1E98510-89DF-A0D0-9476-48D654A4D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838937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20000"/>
            <a:ext cx="3354986" cy="342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1E98510-89DF-A0D0-9476-48D654A4D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15096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917300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02730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9990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02730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50775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06388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0010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06388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98267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160000"/>
            <a:ext cx="5148160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85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3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E98D48-C1CD-6AD9-46D2-4C6E23D0C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91447"/>
            <a:ext cx="11159914" cy="384855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4472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160000"/>
            <a:ext cx="5148160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2157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20000"/>
            <a:ext cx="5148160" cy="342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66115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20000"/>
            <a:ext cx="5148160" cy="342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0706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404E2F-6989-C5D4-2308-91786933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1096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74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404E2F-6989-C5D4-2308-91786933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5148160" cy="310960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523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160000"/>
            <a:ext cx="5148000" cy="378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684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160000"/>
            <a:ext cx="5148000" cy="378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898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520000"/>
            <a:ext cx="5148000" cy="342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09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520000"/>
            <a:ext cx="5148000" cy="342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75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932997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73084"/>
            <a:ext cx="11287702" cy="405191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 can also delete this text to replace with graphics (graphs, charts etc)</a:t>
            </a:r>
          </a:p>
        </p:txBody>
      </p:sp>
    </p:spTree>
    <p:extLst>
      <p:ext uri="{BB962C8B-B14F-4D97-AF65-F5344CB8AC3E}">
        <p14:creationId xmlns:p14="http://schemas.microsoft.com/office/powerpoint/2010/main" val="422067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4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53B407-EB92-09D5-26EB-7FB694B40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91447"/>
            <a:ext cx="11159914" cy="384855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At </a:t>
            </a:r>
            <a:r>
              <a:rPr lang="en-GB" dirty="0" err="1"/>
              <a:t>ultrices</a:t>
            </a:r>
            <a:r>
              <a:rPr lang="en-GB" dirty="0"/>
              <a:t> mi tempus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Tristique</a:t>
            </a:r>
            <a:r>
              <a:rPr lang="en-GB" dirty="0"/>
              <a:t> </a:t>
            </a:r>
            <a:r>
              <a:rPr lang="en-GB" dirty="0" err="1"/>
              <a:t>senectus</a:t>
            </a:r>
            <a:r>
              <a:rPr lang="en-GB" dirty="0"/>
              <a:t> et </a:t>
            </a:r>
            <a:r>
              <a:rPr lang="en-GB" dirty="0" err="1"/>
              <a:t>netus</a:t>
            </a:r>
            <a:r>
              <a:rPr lang="en-GB" dirty="0"/>
              <a:t> et </a:t>
            </a:r>
            <a:r>
              <a:rPr lang="en-GB" dirty="0" err="1"/>
              <a:t>malesuada</a:t>
            </a:r>
            <a:r>
              <a:rPr lang="en-GB" dirty="0"/>
              <a:t> fames ac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. Mi tempus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gravida.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Diam</a:t>
            </a:r>
            <a:r>
              <a:rPr lang="en-GB" dirty="0"/>
              <a:t> in </a:t>
            </a:r>
            <a:r>
              <a:rPr lang="en-GB" dirty="0" err="1"/>
              <a:t>arcu</a:t>
            </a:r>
            <a:r>
              <a:rPr lang="en-GB" dirty="0"/>
              <a:t> cursus </a:t>
            </a:r>
            <a:r>
              <a:rPr lang="en-GB" dirty="0" err="1"/>
              <a:t>euismod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Id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nullam</a:t>
            </a:r>
            <a:r>
              <a:rPr lang="en-GB" dirty="0"/>
              <a:t> non nisi. Leo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.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interdum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lorem.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id </a:t>
            </a:r>
            <a:r>
              <a:rPr lang="en-GB" dirty="0" err="1"/>
              <a:t>leo</a:t>
            </a:r>
            <a:r>
              <a:rPr lang="en-GB" dirty="0"/>
              <a:t> in vitae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Cursus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viverra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7407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932997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546342" cy="414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3E14653-C1F7-21A2-DF64-792F835C0A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24588" y="1800000"/>
            <a:ext cx="5532437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419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932997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546342" cy="414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3E14653-C1F7-21A2-DF64-792F835C0A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24588" y="1800000"/>
            <a:ext cx="5532437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50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3C4BAC-89B1-47C1-52AF-4BE9A069C51B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10F11D-2E22-D395-2B06-144A15607605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F4485B-BBDF-C270-0DE4-6B52427EE3C8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1D1FC4-7045-7D7A-AD8B-25CFB58619AC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1598E9-2A09-727D-EF38-AA279E79F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84DC95-8277-4FFF-243E-FD631E6222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55B410-CEE0-1048-9792-D7D84E043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05FAD3-C0C7-78BC-2370-4F5FA5696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1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3C4BAC-89B1-47C1-52AF-4BE9A069C51B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10F11D-2E22-D395-2B06-144A15607605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F4485B-BBDF-C270-0DE4-6B52427EE3C8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1D1FC4-7045-7D7A-AD8B-25CFB58619AC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1598E9-2A09-727D-EF38-AA279E79F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84DC95-8277-4FFF-243E-FD631E6222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55B410-CEE0-1048-9792-D7D84E043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05FAD3-C0C7-78BC-2370-4F5FA5696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899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10012E0-4A14-BC86-6926-E5D5526B7048}"/>
              </a:ext>
            </a:extLst>
          </p:cNvPr>
          <p:cNvSpPr/>
          <p:nvPr userDrawn="1"/>
        </p:nvSpPr>
        <p:spPr>
          <a:xfrm>
            <a:off x="3333465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0E168A7-EEAE-77CC-8F09-C36BD3D2FFA6}"/>
              </a:ext>
            </a:extLst>
          </p:cNvPr>
          <p:cNvSpPr/>
          <p:nvPr userDrawn="1"/>
        </p:nvSpPr>
        <p:spPr>
          <a:xfrm>
            <a:off x="6188572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77A0204-F052-5BAA-195A-85CDC25C9F35}"/>
              </a:ext>
            </a:extLst>
          </p:cNvPr>
          <p:cNvSpPr/>
          <p:nvPr userDrawn="1"/>
        </p:nvSpPr>
        <p:spPr>
          <a:xfrm>
            <a:off x="9052957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997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0A0F4B-7481-D098-4F1C-DE5396EABAED}"/>
              </a:ext>
            </a:extLst>
          </p:cNvPr>
          <p:cNvSpPr/>
          <p:nvPr userDrawn="1"/>
        </p:nvSpPr>
        <p:spPr>
          <a:xfrm>
            <a:off x="3333255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7412390-A32B-4125-7472-C59D9A93D84D}"/>
              </a:ext>
            </a:extLst>
          </p:cNvPr>
          <p:cNvSpPr/>
          <p:nvPr userDrawn="1"/>
        </p:nvSpPr>
        <p:spPr>
          <a:xfrm>
            <a:off x="6197219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DE2F123-FD7D-28C1-46A1-CA9691BD7DBE}"/>
              </a:ext>
            </a:extLst>
          </p:cNvPr>
          <p:cNvSpPr/>
          <p:nvPr userDrawn="1"/>
        </p:nvSpPr>
        <p:spPr>
          <a:xfrm>
            <a:off x="9052764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266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4F72751-C848-80E2-F265-DE7577B764E7}"/>
              </a:ext>
            </a:extLst>
          </p:cNvPr>
          <p:cNvSpPr/>
          <p:nvPr userDrawn="1"/>
        </p:nvSpPr>
        <p:spPr>
          <a:xfrm>
            <a:off x="3333255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2AF7833-97FF-B81D-39FF-24599E8C887E}"/>
              </a:ext>
            </a:extLst>
          </p:cNvPr>
          <p:cNvSpPr/>
          <p:nvPr userDrawn="1"/>
        </p:nvSpPr>
        <p:spPr>
          <a:xfrm>
            <a:off x="6188572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F051B7B-E59A-7400-7DF1-956774C5287B}"/>
              </a:ext>
            </a:extLst>
          </p:cNvPr>
          <p:cNvSpPr/>
          <p:nvPr userDrawn="1"/>
        </p:nvSpPr>
        <p:spPr>
          <a:xfrm>
            <a:off x="9052764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698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7744D7-4278-1CFD-8756-241D73BA55D1}"/>
              </a:ext>
            </a:extLst>
          </p:cNvPr>
          <p:cNvSpPr/>
          <p:nvPr userDrawn="1"/>
        </p:nvSpPr>
        <p:spPr>
          <a:xfrm>
            <a:off x="3324836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E19963E-DC52-5432-ED98-FCF6C3467854}"/>
              </a:ext>
            </a:extLst>
          </p:cNvPr>
          <p:cNvSpPr/>
          <p:nvPr userDrawn="1"/>
        </p:nvSpPr>
        <p:spPr>
          <a:xfrm>
            <a:off x="6205638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93200B5-050D-07AB-7DDC-2345F68F3EA4}"/>
              </a:ext>
            </a:extLst>
          </p:cNvPr>
          <p:cNvSpPr/>
          <p:nvPr userDrawn="1"/>
        </p:nvSpPr>
        <p:spPr>
          <a:xfrm>
            <a:off x="9052957" y="2313543"/>
            <a:ext cx="2669754" cy="3535688"/>
          </a:xfrm>
          <a:prstGeom prst="roundRect">
            <a:avLst>
              <a:gd name="adj" fmla="val 4679"/>
            </a:avLst>
          </a:prstGeom>
          <a:noFill/>
          <a:ln w="19050" cap="rnd">
            <a:solidFill>
              <a:srgbClr val="53539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752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2737258-525B-1646-2D81-D9B559D2E9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5504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1900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17CB2D-D411-E8BF-7D2E-FBCE66DD95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385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1D253-ED55-1AAC-1C68-3B92514417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60327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2050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0AC2E4B-3B13-738C-A32D-5CEFDACC9B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6446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200F2E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DB9293-9EC3-1CFF-564B-6C7BFCE1F5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425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CB5FF15-6226-2305-563F-98325888A5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3291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04BB704-D8D6-42E2-E403-87F0346D4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0352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0AC029-76F6-3105-E45A-1FF8D803A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64233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5365B5-45F7-92F9-C000-2C33C31EA6DC}"/>
              </a:ext>
            </a:extLst>
          </p:cNvPr>
          <p:cNvCxnSpPr/>
          <p:nvPr userDrawn="1"/>
        </p:nvCxnSpPr>
        <p:spPr>
          <a:xfrm>
            <a:off x="2507226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D816F2-51B3-2668-9FFE-C73C3D978EE9}"/>
              </a:ext>
            </a:extLst>
          </p:cNvPr>
          <p:cNvCxnSpPr/>
          <p:nvPr userDrawn="1"/>
        </p:nvCxnSpPr>
        <p:spPr>
          <a:xfrm>
            <a:off x="5555226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B442BF-8F7A-CD0A-23BB-4FE1858AB4CC}"/>
              </a:ext>
            </a:extLst>
          </p:cNvPr>
          <p:cNvCxnSpPr/>
          <p:nvPr userDrawn="1"/>
        </p:nvCxnSpPr>
        <p:spPr>
          <a:xfrm>
            <a:off x="8563897" y="3254291"/>
            <a:ext cx="1219200" cy="0"/>
          </a:xfrm>
          <a:prstGeom prst="straightConnector1">
            <a:avLst/>
          </a:prstGeom>
          <a:ln w="25400">
            <a:solidFill>
              <a:srgbClr val="5B2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AAA3643-19AC-5D28-DA3D-28C6868782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932997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Timeline slide</a:t>
            </a:r>
          </a:p>
        </p:txBody>
      </p:sp>
    </p:spTree>
    <p:extLst>
      <p:ext uri="{BB962C8B-B14F-4D97-AF65-F5344CB8AC3E}">
        <p14:creationId xmlns:p14="http://schemas.microsoft.com/office/powerpoint/2010/main" val="35928242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592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8FE28B-3B08-CB36-836F-F6860B82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81075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E98D48-C1CD-6AD9-46D2-4C6E23D0C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97285"/>
            <a:ext cx="5400000" cy="33188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F136784-6A41-722B-8299-7095966FF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8783" y="2597285"/>
            <a:ext cx="5400000" cy="3318883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</a:t>
            </a:r>
          </a:p>
          <a:p>
            <a:pPr lvl="0"/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</a:t>
            </a:r>
          </a:p>
          <a:p>
            <a:pPr lvl="0"/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5919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CABC72A8-5983-624A-6FEF-AEE2BD4289FB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FF16A1-E87B-4295-9B01-FFEC1A5330A2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A830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39236936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378-C40F-38E2-C2D8-EAD7E98ABA3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763187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3BF3F7D-8085-0AD7-8E57-D3F2E77C60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9439341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567386FA-571A-EA8B-2745-70A7F3C8018A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rgbClr val="1F49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992022-0E88-35B1-DA2A-50BA109A34C9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E718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20833291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585859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759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1 image lef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719E-8B6B-0A54-46B7-1B5A3E9D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FE4B-8926-417B-8FE2-CE1B75601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881" y="1081697"/>
            <a:ext cx="6638419" cy="490879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979ED01-5976-4DA6-3614-10B723FA79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1950" y="1081697"/>
            <a:ext cx="3940192" cy="511907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9BED76-522C-83D3-D9CC-0D67F431A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6369050"/>
            <a:ext cx="8615363" cy="357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2483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/>
          <p:nvPr userDrawn="1">
            <p:extLst>
              <p:ext uri="{D42A27DB-BD31-4B8C-83A1-F6EECF244321}">
                <p14:modId xmlns:p14="http://schemas.microsoft.com/office/powerpoint/2010/main" val="1242576831"/>
              </p:ext>
            </p:extLst>
          </p:nvPr>
        </p:nvGraphicFramePr>
        <p:xfrm>
          <a:off x="2432050" y="716642"/>
          <a:ext cx="6997700" cy="466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95613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A274-0EB2-B9BC-8A7C-ED1236947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950" y="2372681"/>
            <a:ext cx="9144001" cy="1655762"/>
          </a:xfrm>
        </p:spPr>
        <p:txBody>
          <a:bodyPr anchor="b">
            <a:normAutofit/>
          </a:bodyPr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D56B8-6963-4375-A382-E3031498C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6369050"/>
            <a:ext cx="8615363" cy="357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7694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1 image full h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719E-8B6B-0A54-46B7-1B5A3E9DC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50" y="368300"/>
            <a:ext cx="6638419" cy="105019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FE4B-8926-417B-8FE2-CE1B75601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50" y="1418492"/>
            <a:ext cx="6638419" cy="4572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979ED01-5976-4DA6-3614-10B723FA79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73108" y="0"/>
            <a:ext cx="4618892" cy="62007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692EF9-003C-C941-F47E-7BD0B466B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6369050"/>
            <a:ext cx="8615363" cy="357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3061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p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6000" y="402253"/>
            <a:ext cx="11160000" cy="8016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spc="300">
                <a:latin typeface="Eveleth Clean Regular" pitchFamily="50" charset="0"/>
              </a:defRPr>
            </a:lvl1pPr>
          </a:lstStyle>
          <a:p>
            <a:r>
              <a:rPr lang="en-GB"/>
              <a:t>two column copy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16000" y="1199990"/>
            <a:ext cx="5580000" cy="4466024"/>
          </a:xfrm>
          <a:prstGeom prst="rect">
            <a:avLst/>
          </a:prstGeom>
        </p:spPr>
        <p:txBody>
          <a:bodyPr numCol="1" spcCol="216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240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,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Integer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a </a:t>
            </a:r>
            <a:r>
              <a:rPr lang="en-GB" err="1"/>
              <a:t>odio</a:t>
            </a:r>
            <a:r>
              <a:rPr lang="en-GB"/>
              <a:t> lacinia, in pharetra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Vestibulum id </a:t>
            </a:r>
            <a:r>
              <a:rPr lang="en-GB" err="1"/>
              <a:t>urna</a:t>
            </a:r>
            <a:r>
              <a:rPr lang="en-GB"/>
              <a:t> ac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Vestibulum in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, et </a:t>
            </a:r>
            <a:r>
              <a:rPr lang="en-GB" err="1"/>
              <a:t>rutrum</a:t>
            </a:r>
            <a:r>
              <a:rPr lang="en-GB"/>
              <a:t> mi. </a:t>
            </a:r>
            <a:br>
              <a:rPr lang="en-GB"/>
            </a:br>
            <a:endParaRPr lang="en-GB"/>
          </a:p>
          <a:p>
            <a:pPr lvl="0"/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091004" y="1203535"/>
            <a:ext cx="5580000" cy="4466024"/>
          </a:xfrm>
          <a:prstGeom prst="rect">
            <a:avLst/>
          </a:prstGeom>
        </p:spPr>
        <p:txBody>
          <a:bodyPr numCol="1" spcCol="216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240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,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Integer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a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, in pharetra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Vestibulum</a:t>
            </a:r>
            <a:r>
              <a:rPr lang="en-GB"/>
              <a:t> id </a:t>
            </a:r>
            <a:r>
              <a:rPr lang="en-GB" err="1"/>
              <a:t>urna</a:t>
            </a:r>
            <a:r>
              <a:rPr lang="en-GB"/>
              <a:t> ac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Vestibulum</a:t>
            </a:r>
            <a:r>
              <a:rPr lang="en-GB"/>
              <a:t> in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, et </a:t>
            </a:r>
            <a:r>
              <a:rPr lang="en-GB" err="1"/>
              <a:t>rutrum</a:t>
            </a:r>
            <a:r>
              <a:rPr lang="en-GB"/>
              <a:t> mi. </a:t>
            </a:r>
          </a:p>
        </p:txBody>
      </p:sp>
    </p:spTree>
    <p:extLst>
      <p:ext uri="{BB962C8B-B14F-4D97-AF65-F5344CB8AC3E}">
        <p14:creationId xmlns:p14="http://schemas.microsoft.com/office/powerpoint/2010/main" val="1803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159914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71EB01A-A8BA-31CB-24C4-0023FB6A7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42809"/>
            <a:ext cx="5400000" cy="38971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1A6F473-A5FE-3E35-15BD-CD49E2C9B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8783" y="2042809"/>
            <a:ext cx="5400000" cy="389719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</a:t>
            </a:r>
          </a:p>
          <a:p>
            <a:pPr lvl="0"/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</a:t>
            </a:r>
          </a:p>
          <a:p>
            <a:pPr lvl="0"/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57117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32988" y="1556792"/>
            <a:ext cx="10191108" cy="3527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/>
              <a:t>Add text in 16pt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21613" y="476672"/>
            <a:ext cx="9748775" cy="576064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C68C9-DF65-CA46-9079-9EC545D87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2928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images and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9938D8B-2F0E-C6E4-6D7C-9B5FA97D16D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77002" y="1099124"/>
            <a:ext cx="5019676" cy="482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Source Sans Pro" panose="020B0503030403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DB0A8E-840B-9DFC-7F8C-5016B5ACA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5263" y="1099124"/>
            <a:ext cx="5019676" cy="482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Source Sans Pro" panose="020B0503030403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8AEE6-96DD-4FAF-3AC9-437BDC84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D13957-EF5F-BF49-76EE-F89BFD9D9458}"/>
              </a:ext>
            </a:extLst>
          </p:cNvPr>
          <p:cNvSpPr/>
          <p:nvPr userDrawn="1"/>
        </p:nvSpPr>
        <p:spPr>
          <a:xfrm>
            <a:off x="4947412" y="2280412"/>
            <a:ext cx="2297176" cy="2297176"/>
          </a:xfrm>
          <a:prstGeom prst="ellipse">
            <a:avLst/>
          </a:prstGeom>
          <a:gradFill>
            <a:gsLst>
              <a:gs pos="0">
                <a:srgbClr val="002681"/>
              </a:gs>
              <a:gs pos="0">
                <a:srgbClr val="002681"/>
              </a:gs>
              <a:gs pos="18000">
                <a:srgbClr val="002681"/>
              </a:gs>
              <a:gs pos="100000">
                <a:srgbClr val="FE2395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510906B-DA0A-CCBA-C912-CF6395BB7E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14125" y="2913062"/>
            <a:ext cx="1397000" cy="1031875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FF82F90-C530-D912-00BB-AA4FE4D0D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6369050"/>
            <a:ext cx="8615363" cy="357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1999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Food &amp; Drink Tourism Activity Overview – 2022 to date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415096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907539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797423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504130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"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9B254-09C0-A28A-6EBB-82B0316188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F7B242-99AF-9292-4A40-80D0BE981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716" y="3429000"/>
            <a:ext cx="3044283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743C2ED-1F39-647B-5373-C48C9191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161" y="1"/>
            <a:ext cx="3044283" cy="3428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1005AB-3458-10B9-8625-A07A1DCD8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443" y="3429000"/>
            <a:ext cx="3051717" cy="3433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08BB8-17BF-576A-84E9-EE05294613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924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4D364C9-D3E1-2FED-D8E0-C9C18B1A9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6792" y="199987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5D7585-79DD-B5AA-7995-49CD9D65F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338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3EB1068-4488-C823-1779-7CF54498BD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0206" y="3612260"/>
            <a:ext cx="2643188" cy="304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0EFF4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87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BD6FE1F-CC31-49FA-BF35-3E9787EB4A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3538" y="6178550"/>
            <a:ext cx="3887787" cy="327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71A35F2F-85C4-4ACC-B539-EA3D32C15F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2974" y="1131059"/>
            <a:ext cx="11249026" cy="791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Eveleth Clean Regular" pitchFamily="50" charset="0"/>
                <a:ea typeface="Eveleth Clean Regular" pitchFamily="50" charset="0"/>
                <a:cs typeface="Eveleth Clean Regular" pitchFamily="50" charset="0"/>
              </a:defRPr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514F410-7D16-40D4-901E-A6A476EC07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5949" y="1945197"/>
            <a:ext cx="8705852" cy="791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Eveleth Clean Regular" pitchFamily="50" charset="0"/>
                <a:ea typeface="Eveleth Clean Regular" pitchFamily="50" charset="0"/>
                <a:cs typeface="Eveleth Clean Regular" pitchFamily="50" charset="0"/>
              </a:defRPr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89B06816-F5F5-4C3C-9A2F-D6047E06C5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55749" y="739230"/>
            <a:ext cx="8705852" cy="369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Eveleth Clean Regular" pitchFamily="50" charset="0"/>
                <a:ea typeface="Eveleth Clean Regular" pitchFamily="50" charset="0"/>
                <a:cs typeface="Eveleth Clean Regular" pitchFamily="50" charset="0"/>
              </a:defRPr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0796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8FE28B-3B08-CB36-836F-F6860B82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E98D48-C1CD-6AD9-46D2-4C6E23D0C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6000" y="2597285"/>
            <a:ext cx="3600000" cy="33188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6E279A3-38B8-0B3C-13D3-0C4DE2BF4B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869" y="2597285"/>
            <a:ext cx="3600000" cy="33188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78DEFEB-6A69-6DA9-A303-692A5CBC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3131" y="2597285"/>
            <a:ext cx="3600000" cy="33188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75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2E884F39-38D8-8D53-EF4D-B1BFCC312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70" y="2878261"/>
            <a:ext cx="8733312" cy="550739"/>
          </a:xfrm>
          <a:prstGeom prst="rect">
            <a:avLst/>
          </a:prstGeom>
        </p:spPr>
        <p:txBody>
          <a:bodyPr lIns="0" anchor="ctr" anchorCtr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99BF8-A1F7-5000-7E8B-8A1DB5BB6A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520504"/>
            <a:ext cx="7294562" cy="48456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here to add subtitle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1D8BCF6-E185-BADD-51CB-C172BC1D36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6278435"/>
            <a:ext cx="7294562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Name Surname.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0216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69AAC1-EC89-D5F1-1A7F-5EA19DE73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B1DB78-B8B4-8704-E6FD-4986DBB04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E98D48-C1CD-6AD9-46D2-4C6E23D0C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6000" y="2071991"/>
            <a:ext cx="3600000" cy="384417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6E279A3-38B8-0B3C-13D3-0C4DE2BF4B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869" y="2071991"/>
            <a:ext cx="3600000" cy="386800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78DEFEB-6A69-6DA9-A303-692A5CBC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3131" y="2071991"/>
            <a:ext cx="3600000" cy="384417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19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C501B25-85C2-CB72-AACB-06B2964925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71348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9698D86-6869-36F1-F61A-20F2516ED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68103"/>
            <a:ext cx="3354986" cy="326577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31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2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C501B25-85C2-CB72-AACB-06B2964925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7135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ECBB47-5BD2-CF5A-C4B9-8FA0D8B4A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68103"/>
            <a:ext cx="3354986" cy="326577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16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3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9698D86-6869-36F1-F61A-20F2516ED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13626"/>
            <a:ext cx="3354986" cy="392637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41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4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59F939F-0D24-2740-A13F-CF9493EFC7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13626"/>
            <a:ext cx="3354986" cy="3926373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722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5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543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Two line</a:t>
            </a:r>
          </a:p>
          <a:p>
            <a:pPr lvl="0"/>
            <a:r>
              <a:rPr lang="en-US" dirty="0"/>
              <a:t>slide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9698D86-6869-36F1-F61A-20F2516ED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22187"/>
            <a:ext cx="3354986" cy="35178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31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plit slide 6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B41DB7-E3C4-B1A4-A1F4-4C146DDF865F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F15E2B6-ADB7-9C8E-4ACB-578BF8803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543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72AD646-2003-19DE-FBE4-3D2AD9449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D6B1030-DCC9-4DDC-F52D-433EDB61E9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22187"/>
            <a:ext cx="3354986" cy="3517813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467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EE70532-59A0-A4A6-7B64-1F17C9614A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47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4C7562C-70EC-5C5D-8F6F-5EC52728F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626469"/>
            <a:ext cx="5148160" cy="324398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7510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2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EE70532-59A0-A4A6-7B64-1F17C9614A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63DB93C-0DD1-B0F7-0CA0-E3607CF1D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626469"/>
            <a:ext cx="5148160" cy="324398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213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3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4C7562C-70EC-5C5D-8F6F-5EC52728F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42809"/>
            <a:ext cx="5148160" cy="38971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504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3A9F5-1ACC-1583-8695-61D1D854F6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112" y="0"/>
            <a:ext cx="1218088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E884F39-38D8-8D53-EF4D-B1BFCC312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70" y="2878261"/>
            <a:ext cx="8733312" cy="550739"/>
          </a:xfrm>
          <a:prstGeom prst="rect">
            <a:avLst/>
          </a:prstGeom>
        </p:spPr>
        <p:txBody>
          <a:bodyPr lIns="0" anchor="ctr" anchorCtr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99BF8-A1F7-5000-7E8B-8A1DB5BB6A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520504"/>
            <a:ext cx="7294562" cy="48456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here to add subtitle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1D8BCF6-E185-BADD-51CB-C172BC1D36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6278435"/>
            <a:ext cx="7294562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Name Surname. Private and confidential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1A9FE85-2127-2B2D-AF13-94B3B890FC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2463" y="827088"/>
            <a:ext cx="28091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GB" dirty="0"/>
              <a:t>After inserting an image, change the transparency of to 30%-50%. Delete this text.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9D2122-11C8-EC1B-5CC1-F0CABAA8E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34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4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8AC1C0B-E326-41EF-F8FD-A941FF4C7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42809"/>
            <a:ext cx="5148160" cy="389719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397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5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4C7562C-70EC-5C5D-8F6F-5EC52728F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51370"/>
            <a:ext cx="5148160" cy="3488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098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 slide 6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1B2B26-4764-A2FE-A38F-673C8654A9A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52763A-D920-438D-8573-23923444D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8B9389-64BB-E20B-292E-A2305DE8F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62D9313-1975-F2E2-2B15-63751DFEE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51370"/>
            <a:ext cx="5148160" cy="348863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7306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DF05500-A88B-D527-1BC3-11907B5D78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06AEEB-83E8-8E11-C9AF-30EC298B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48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AF6E04C-A523-1411-E592-F97958845E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87557"/>
            <a:ext cx="5148160" cy="329203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2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2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DF05500-A88B-D527-1BC3-11907B5D78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06AEEB-83E8-8E11-C9AF-30EC298B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EB52D27-3834-7C5C-B10B-B9793D40B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87557"/>
            <a:ext cx="5148160" cy="329203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042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3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DF05500-A88B-D527-1BC3-11907B5D78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AF6E04C-A523-1411-E592-F97958845E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71991"/>
            <a:ext cx="5148160" cy="3868008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4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4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DF05500-A88B-D527-1BC3-11907B5D78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21594507-8E7F-65B6-1D57-C765AE5C5C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71991"/>
            <a:ext cx="5148160" cy="3868008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242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5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AF6E04C-A523-1411-E592-F97958845E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61098"/>
            <a:ext cx="5148160" cy="3478902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1F44DB7-411D-B84A-33FB-4C76F4CA59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81986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6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E0A6F9-B8BA-87A5-7D7D-C1C875F35507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9429783-3306-602C-FF86-3F86A13857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249622-AA07-41A5-1928-6ECE118F4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1F44DB7-411D-B84A-33FB-4C76F4CA59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65597E8-C618-6BF7-7C5F-548468CDF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61098"/>
            <a:ext cx="5148160" cy="347890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463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0B1D1C3-1373-33B5-75C5-3F94860CE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One column slide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3580698-4FBC-4598-BFA0-6DA1F32B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83023"/>
            <a:ext cx="11287702" cy="404198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You can also delete this text to replace with graphics (graphs, charts etc)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4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A2202-6B5B-9BF1-A115-8DF317D18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70" y="1966830"/>
            <a:ext cx="8733312" cy="2924340"/>
          </a:xfrm>
          <a:prstGeom prst="rect">
            <a:avLst/>
          </a:prstGeom>
        </p:spPr>
        <p:txBody>
          <a:bodyPr lIns="0" anchor="ctr" anchorCtr="0"/>
          <a:lstStyle>
            <a:lvl1pPr>
              <a:defRPr sz="3800" b="1" i="0" spc="100" baseline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6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graphs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0B1D1C3-1373-33B5-75C5-3F94860CE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 or graphics titles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3580698-4FBC-4598-BFA0-6DA1F32B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627132" cy="414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40D785-0097-7B6C-7D53-3207D8ED088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34125" y="1799999"/>
            <a:ext cx="54229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77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graphs 2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0B1D1C3-1373-33B5-75C5-3F94860CE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 or graphics titles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3580698-4FBC-4598-BFA0-6DA1F32B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627132" cy="414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40D785-0097-7B6C-7D53-3207D8ED088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34125" y="1799999"/>
            <a:ext cx="54229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54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- dark backgo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5C1B62-2447-654D-B895-69DD4E7D4C98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B0AF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28631-AA42-FF97-9781-251BF81F0DCB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B0AF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692D9A-BA8E-1525-2ACF-435E6E0CBF03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B0AF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858AF3-DD41-A35F-A156-0D5FA2496455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B0AF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F3525B-9A88-C3D7-FA73-358D11D572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7AA9EB-B520-7D46-E5CB-5E93BAFD0C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A34B49-2E45-FA76-BBFB-6D6A63642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A5EB24-DDA0-DCA1-476B-DD9FEFB7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08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- dark backgo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5C1B62-2447-654D-B895-69DD4E7D4C98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5B2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28631-AA42-FF97-9781-251BF81F0DCB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5B2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692D9A-BA8E-1525-2ACF-435E6E0CBF03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5B2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858AF3-DD41-A35F-A156-0D5FA2496455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5B2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F3525B-9A88-C3D7-FA73-358D11D572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7AA9EB-B520-7D46-E5CB-5E93BAFD0C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A34B49-2E45-FA76-BBFB-6D6A63642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A5EB24-DDA0-DCA1-476B-DD9FEFB7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2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1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66F28D-4089-3462-B7EC-D238B06DA3D8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2F4DA-F072-243C-E815-33279B7045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3BBB50-C166-495A-112D-840EE3F21FB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FBAB7EF-1173-72F6-3F97-24359D68BE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28906BD-3EC4-A622-5642-C01659002D06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DCC6C09-3E5B-F01C-CB02-DEA3B1BBE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76A008E-9937-BF52-5136-A20372C5138E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25CD98D-74A9-C0EE-444E-82F15F559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DCBA6B-2575-80FA-1985-A221CF185230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7C05EA-8B3B-3967-03CD-CC3764882C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220A360-FBC6-28AE-8B96-565AAA2CC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ABE542-A8F6-26EA-8A1C-C3CF625FF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BD2818D4-0BDD-3B99-5C2C-33E0657EFA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FF82C3-D0C9-4B67-F9B4-1ED29C0BC404}"/>
              </a:ext>
            </a:extLst>
          </p:cNvPr>
          <p:cNvSpPr/>
          <p:nvPr userDrawn="1"/>
        </p:nvSpPr>
        <p:spPr>
          <a:xfrm>
            <a:off x="3322219" y="2324922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CFD50D-7602-2AE0-E933-615139E6B00E}"/>
              </a:ext>
            </a:extLst>
          </p:cNvPr>
          <p:cNvSpPr/>
          <p:nvPr userDrawn="1"/>
        </p:nvSpPr>
        <p:spPr>
          <a:xfrm>
            <a:off x="6196695" y="2324922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571F51-6E54-6285-571E-FA39D56D7E02}"/>
              </a:ext>
            </a:extLst>
          </p:cNvPr>
          <p:cNvSpPr/>
          <p:nvPr userDrawn="1"/>
        </p:nvSpPr>
        <p:spPr>
          <a:xfrm>
            <a:off x="9071171" y="2324922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2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2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66F28D-4089-3462-B7EC-D238B06DA3D8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2F4DA-F072-243C-E815-33279B7045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3BBB50-C166-495A-112D-840EE3F21FB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FBAB7EF-1173-72F6-3F97-24359D68BE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28906BD-3EC4-A622-5642-C01659002D06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DCC6C09-3E5B-F01C-CB02-DEA3B1BBE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76A008E-9937-BF52-5136-A20372C5138E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25CD98D-74A9-C0EE-444E-82F15F559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DCBA6B-2575-80FA-1985-A221CF185230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3994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7C05EA-8B3B-3967-03CD-CC3764882C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220A360-FBC6-28AE-8B96-565AAA2CC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ABE542-A8F6-26EA-8A1C-C3CF625FF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BD2818D4-0BDD-3B99-5C2C-33E0657EFA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B08BF3E-59AA-864C-2D20-741AA2B544BA}"/>
              </a:ext>
            </a:extLst>
          </p:cNvPr>
          <p:cNvSpPr/>
          <p:nvPr userDrawn="1"/>
        </p:nvSpPr>
        <p:spPr>
          <a:xfrm>
            <a:off x="3333255" y="2313543"/>
            <a:ext cx="2669754" cy="3535688"/>
          </a:xfrm>
          <a:prstGeom prst="roundRect">
            <a:avLst>
              <a:gd name="adj" fmla="val 3994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041B23-1276-6303-F88A-F53F9FF71754}"/>
              </a:ext>
            </a:extLst>
          </p:cNvPr>
          <p:cNvSpPr/>
          <p:nvPr userDrawn="1"/>
        </p:nvSpPr>
        <p:spPr>
          <a:xfrm>
            <a:off x="6188572" y="2313543"/>
            <a:ext cx="2669754" cy="3535688"/>
          </a:xfrm>
          <a:prstGeom prst="roundRect">
            <a:avLst>
              <a:gd name="adj" fmla="val 3994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60CD42-D623-A444-0149-C41C026D923F}"/>
              </a:ext>
            </a:extLst>
          </p:cNvPr>
          <p:cNvSpPr/>
          <p:nvPr userDrawn="1"/>
        </p:nvSpPr>
        <p:spPr>
          <a:xfrm>
            <a:off x="9043889" y="2313543"/>
            <a:ext cx="2669754" cy="3535688"/>
          </a:xfrm>
          <a:prstGeom prst="roundRect">
            <a:avLst>
              <a:gd name="adj" fmla="val 3994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19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3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3F99912-0446-AB35-EBEE-2411E067747E}"/>
              </a:ext>
            </a:extLst>
          </p:cNvPr>
          <p:cNvSpPr/>
          <p:nvPr userDrawn="1"/>
        </p:nvSpPr>
        <p:spPr>
          <a:xfrm>
            <a:off x="9069602" y="2313543"/>
            <a:ext cx="2669754" cy="3535688"/>
          </a:xfrm>
          <a:prstGeom prst="roundRect">
            <a:avLst>
              <a:gd name="adj" fmla="val 3652"/>
            </a:avLst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C7210C-1686-9F8D-2E78-818C2108A710}"/>
              </a:ext>
            </a:extLst>
          </p:cNvPr>
          <p:cNvSpPr/>
          <p:nvPr userDrawn="1"/>
        </p:nvSpPr>
        <p:spPr>
          <a:xfrm>
            <a:off x="6197219" y="2313543"/>
            <a:ext cx="2669754" cy="3535688"/>
          </a:xfrm>
          <a:prstGeom prst="roundRect">
            <a:avLst>
              <a:gd name="adj" fmla="val 3652"/>
            </a:avLst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A1B26A8-B90B-62EA-F1BE-D1DE106F67BC}"/>
              </a:ext>
            </a:extLst>
          </p:cNvPr>
          <p:cNvSpPr/>
          <p:nvPr userDrawn="1"/>
        </p:nvSpPr>
        <p:spPr>
          <a:xfrm>
            <a:off x="3324836" y="2313543"/>
            <a:ext cx="2669754" cy="3535688"/>
          </a:xfrm>
          <a:prstGeom prst="roundRect">
            <a:avLst>
              <a:gd name="adj" fmla="val 3652"/>
            </a:avLst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66F28D-4089-3462-B7EC-D238B06DA3D8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2F4DA-F072-243C-E815-33279B7045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3BBB50-C166-495A-112D-840EE3F21FB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FBAB7EF-1173-72F6-3F97-24359D68BE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28906BD-3EC4-A622-5642-C01659002D06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DCC6C09-3E5B-F01C-CB02-DEA3B1BBE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76A008E-9937-BF52-5136-A20372C5138E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35396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25CD98D-74A9-C0EE-444E-82F15F559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DCBA6B-2575-80FA-1985-A221CF185230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3652"/>
            </a:avLst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7C05EA-8B3B-3967-03CD-CC3764882C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220A360-FBC6-28AE-8B96-565AAA2CC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ABE542-A8F6-26EA-8A1C-C3CF625FF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BD2818D4-0BDD-3B99-5C2C-33E0657EFA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566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9D83A34-1D92-C1F4-1CED-904815A06A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Timeline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C203F-2089-6C2C-7B38-FB1C3B890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5504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1900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97B6CC9-60C9-E256-DE9D-26E25FC7F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385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2000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E4653-A3A5-6A01-0366-F83EA134B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60327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2050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EE8651-E3A0-ED24-0DC1-C818CB7B1B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6446" y="3087574"/>
            <a:ext cx="1200150" cy="3414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F0EFF4"/>
                </a:solidFill>
                <a:latin typeface="Eveleth Clean Regular" panose="02010304020200000003" pitchFamily="2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5D31B5-E537-8166-489B-0B55164FC2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425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01412C-6CB3-7936-B7CB-4E5C80D79E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3291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11C7FC-B7F3-A7A1-E2CC-63A27AF29D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0352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5ABE6D1-EB43-D5F8-8D2D-80C9BE68E3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64233" y="3619621"/>
            <a:ext cx="2192337" cy="82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F4EE68-6908-83AC-E2D8-1EC4BBDBCB4A}"/>
              </a:ext>
            </a:extLst>
          </p:cNvPr>
          <p:cNvCxnSpPr/>
          <p:nvPr userDrawn="1"/>
        </p:nvCxnSpPr>
        <p:spPr>
          <a:xfrm>
            <a:off x="2507226" y="3254291"/>
            <a:ext cx="1219200" cy="0"/>
          </a:xfrm>
          <a:prstGeom prst="straightConnector1">
            <a:avLst/>
          </a:prstGeom>
          <a:ln w="25400">
            <a:solidFill>
              <a:srgbClr val="B0AF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CD4E59-704E-C079-BCA0-5A81C105B1D3}"/>
              </a:ext>
            </a:extLst>
          </p:cNvPr>
          <p:cNvCxnSpPr/>
          <p:nvPr userDrawn="1"/>
        </p:nvCxnSpPr>
        <p:spPr>
          <a:xfrm>
            <a:off x="5555226" y="3254291"/>
            <a:ext cx="1219200" cy="0"/>
          </a:xfrm>
          <a:prstGeom prst="straightConnector1">
            <a:avLst/>
          </a:prstGeom>
          <a:ln w="25400">
            <a:solidFill>
              <a:srgbClr val="B0AF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CE3A03-4B23-E126-2144-45029431844A}"/>
              </a:ext>
            </a:extLst>
          </p:cNvPr>
          <p:cNvCxnSpPr/>
          <p:nvPr userDrawn="1"/>
        </p:nvCxnSpPr>
        <p:spPr>
          <a:xfrm>
            <a:off x="8563897" y="3254291"/>
            <a:ext cx="1219200" cy="0"/>
          </a:xfrm>
          <a:prstGeom prst="straightConnector1">
            <a:avLst/>
          </a:prstGeom>
          <a:ln w="25400">
            <a:solidFill>
              <a:srgbClr val="B0AF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45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graphs 1 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4E96287-95D2-D91B-2954-AD0945BE87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22693619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F8EE514-5209-EEED-C9EA-C59357ADA30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8035373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874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graphs 2 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4E96287-95D2-D91B-2954-AD0945BE87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22693619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F8EE514-5209-EEED-C9EA-C59357ADA30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8035373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31228DBD-DF55-7924-384B-876210A829DA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0E0549-2148-1384-D915-19FB1224C388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A830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396498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89E0F15-4FC4-E05A-7F77-6DABD7E31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8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A2C7A9C-9A37-4AAF-C72C-B7F9CBBA57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8" y="1782489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41613CD-ADF7-DC19-7B76-E11EF82DD6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97285"/>
            <a:ext cx="6480000" cy="335041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9" name="Picture 8" descr="A map of the united kingdom&#10;&#10;Description automatically generated with medium confidence">
            <a:extLst>
              <a:ext uri="{FF2B5EF4-FFF2-40B4-BE49-F238E27FC236}">
                <a16:creationId xmlns:a16="http://schemas.microsoft.com/office/drawing/2014/main" id="{E461616F-8775-33B5-F5AC-2024C2330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0601" y="632035"/>
            <a:ext cx="4252529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5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graphs 3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4E96287-95D2-D91B-2954-AD0945BE87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22693619"/>
              </p:ext>
            </p:extLst>
          </p:nvPr>
        </p:nvGraphicFramePr>
        <p:xfrm>
          <a:off x="122664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F8EE514-5209-EEED-C9EA-C59357ADA30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8035373"/>
              </p:ext>
            </p:extLst>
          </p:nvPr>
        </p:nvGraphicFramePr>
        <p:xfrm>
          <a:off x="5128849" y="1073511"/>
          <a:ext cx="7045093" cy="471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31228DBD-DF55-7924-384B-876210A829DA}"/>
              </a:ext>
            </a:extLst>
          </p:cNvPr>
          <p:cNvSpPr/>
          <p:nvPr userDrawn="1"/>
        </p:nvSpPr>
        <p:spPr>
          <a:xfrm>
            <a:off x="1149094" y="2074646"/>
            <a:ext cx="1354354" cy="1354354"/>
          </a:xfrm>
          <a:prstGeom prst="ellipse">
            <a:avLst/>
          </a:prstGeom>
          <a:solidFill>
            <a:srgbClr val="1F49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0E0549-2148-1384-D915-19FB1224C388}"/>
              </a:ext>
            </a:extLst>
          </p:cNvPr>
          <p:cNvSpPr/>
          <p:nvPr userDrawn="1"/>
        </p:nvSpPr>
        <p:spPr>
          <a:xfrm>
            <a:off x="9278333" y="4628276"/>
            <a:ext cx="1354354" cy="1354354"/>
          </a:xfrm>
          <a:prstGeom prst="ellipse">
            <a:avLst/>
          </a:prstGeom>
          <a:solidFill>
            <a:srgbClr val="E718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Call out</a:t>
            </a:r>
          </a:p>
        </p:txBody>
      </p:sp>
    </p:spTree>
    <p:extLst>
      <p:ext uri="{BB962C8B-B14F-4D97-AF65-F5344CB8AC3E}">
        <p14:creationId xmlns:p14="http://schemas.microsoft.com/office/powerpoint/2010/main" val="406619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12354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C6ADD87-906D-D1E9-B4F3-E2D959214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71349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19465"/>
            <a:ext cx="6480000" cy="342823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41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C6ADD87-906D-D1E9-B4F3-E2D959214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71347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9864EF-E1E0-1BE3-5D3A-159970C89A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19465"/>
            <a:ext cx="6480000" cy="342823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1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3061A60-2328-3EB8-56F0-AD539BA2B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33081"/>
            <a:ext cx="6480000" cy="390691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1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6A6CFF-4C2A-ACC3-857A-5FBC86702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Map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DFB8-16EB-BCEC-5F91-AAC81745E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70601" y="632035"/>
            <a:ext cx="4252528" cy="5315661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1607EB1-09E5-6BE5-0B51-822E9659D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33081"/>
            <a:ext cx="6480000" cy="3906918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80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47956CC-C124-5A8B-6A77-81A7334D2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61624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1959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871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47956CC-C124-5A8B-6A77-81A7334D2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47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1959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105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1959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124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8612797-6920-013E-061C-53AF17149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AA0AFD-1D28-4FF4-0281-E939638B3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387C17-E4C3-13AF-D422-314E9AC62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19592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81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89E0F15-4FC4-E05A-7F77-6DABD7E31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8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Map slide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A2C7A9C-9A37-4AAF-C72C-B7F9CBBA57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8" y="1782489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9" name="Picture 8" descr="A map of the united kingdom&#10;&#10;Description automatically generated with medium confidence">
            <a:extLst>
              <a:ext uri="{FF2B5EF4-FFF2-40B4-BE49-F238E27FC236}">
                <a16:creationId xmlns:a16="http://schemas.microsoft.com/office/drawing/2014/main" id="{E461616F-8775-33B5-F5AC-2024C2330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0601" y="632035"/>
            <a:ext cx="4252529" cy="5315661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9EDD3CA-FF05-8485-20A4-7952948484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97285"/>
            <a:ext cx="6480000" cy="335041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38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1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68103"/>
            <a:ext cx="11254262" cy="33023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82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2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4D35A5E-D91B-5D9C-76AF-67ECA391D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825D357-F916-AEE6-C488-527550C70F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CFD7FF1-E840-D9A8-A33A-E8E4D78FB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68103"/>
            <a:ext cx="11254262" cy="3302346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871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3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52536"/>
            <a:ext cx="11254262" cy="388746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205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4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1F0AE06-C19C-D443-441C-94E502BA7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52536"/>
            <a:ext cx="11254262" cy="3887463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14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A0B206F-8480-78BE-2B28-A64F23860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4F686F0-C0CA-5A2D-7E9E-48388BB96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2587557"/>
            <a:ext cx="5400000" cy="32828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649A3BD-31FB-457B-CCE6-9C9220CE6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3131" y="2587557"/>
            <a:ext cx="5400000" cy="328289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</a:t>
            </a:r>
          </a:p>
          <a:p>
            <a:pPr lvl="0"/>
            <a:r>
              <a:rPr lang="en-GB"/>
              <a:t>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</a:t>
            </a:r>
          </a:p>
          <a:p>
            <a:pPr lvl="0"/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</a:t>
            </a:r>
          </a:p>
        </p:txBody>
      </p:sp>
    </p:spTree>
    <p:extLst>
      <p:ext uri="{BB962C8B-B14F-4D97-AF65-F5344CB8AC3E}">
        <p14:creationId xmlns:p14="http://schemas.microsoft.com/office/powerpoint/2010/main" val="3484708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79C607C-FAD0-7588-9D12-C5E5B91A1E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79973B-8DFD-58E4-5D0D-B616CB366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11254262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CFFF207-5B04-1F31-A0F9-B27C9A13B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2042809"/>
            <a:ext cx="5400000" cy="38971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578B1D2-05AA-F662-F526-221567275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3131" y="2042809"/>
            <a:ext cx="5400000" cy="389719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</a:t>
            </a:r>
          </a:p>
          <a:p>
            <a:pPr lvl="0"/>
            <a:r>
              <a:rPr lang="en-GB"/>
              <a:t>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</a:t>
            </a:r>
          </a:p>
          <a:p>
            <a:pPr lvl="0"/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</a:t>
            </a:r>
          </a:p>
        </p:txBody>
      </p:sp>
    </p:spTree>
    <p:extLst>
      <p:ext uri="{BB962C8B-B14F-4D97-AF65-F5344CB8AC3E}">
        <p14:creationId xmlns:p14="http://schemas.microsoft.com/office/powerpoint/2010/main" val="2877496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6162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48647"/>
            <a:ext cx="3354986" cy="337666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8491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61619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14F2175-2805-1C7A-72CD-AB3E693CF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48647"/>
            <a:ext cx="3354986" cy="337666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94818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42809"/>
            <a:ext cx="3354986" cy="38971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3235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D584F5D-521E-D2A2-F8B3-E851CA310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42809"/>
            <a:ext cx="3354986" cy="3897191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3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3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89E0F15-4FC4-E05A-7F77-6DABD7E31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8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Map slide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41613CD-ADF7-DC19-7B76-E11EF82DD6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33081"/>
            <a:ext cx="6480000" cy="390691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  <a:endParaRPr lang="en-US"/>
          </a:p>
        </p:txBody>
      </p:sp>
      <p:pic>
        <p:nvPicPr>
          <p:cNvPr id="9" name="Picture 8" descr="A map of the united kingdom&#10;&#10;Description automatically generated with medium confidence">
            <a:extLst>
              <a:ext uri="{FF2B5EF4-FFF2-40B4-BE49-F238E27FC236}">
                <a16:creationId xmlns:a16="http://schemas.microsoft.com/office/drawing/2014/main" id="{E461616F-8775-33B5-F5AC-2024C2330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0601" y="632035"/>
            <a:ext cx="4252529" cy="5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8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12460"/>
            <a:ext cx="3354986" cy="352754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32063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86A47CA-CBEF-E1BB-2AE6-97A551B9A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7B017B1-F23C-4F61-A061-CB285C02A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12460"/>
            <a:ext cx="3354986" cy="352754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172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61624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48647"/>
            <a:ext cx="3354986" cy="337666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480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212065-15AD-72E5-0EA9-B5CBEB97A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70" y="1771351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0C2E028-760B-0D39-4299-2935C9A6C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548647"/>
            <a:ext cx="3354986" cy="3376665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467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23353"/>
            <a:ext cx="3354986" cy="391664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660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F05A2E-8C51-7D23-3558-8762282C05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90A7D6E-9826-E6B2-0883-709F5A58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23353"/>
            <a:ext cx="3354986" cy="3916647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2432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D234442-4944-00B5-AB15-C286972CE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51370"/>
            <a:ext cx="3354986" cy="3488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1E98510-89DF-A0D0-9476-48D654A4D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97499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A0F71-F2B9-3E0C-7AEC-ACA9592DBAFB}"/>
              </a:ext>
            </a:extLst>
          </p:cNvPr>
          <p:cNvSpPr/>
          <p:nvPr userDrawn="1"/>
        </p:nvSpPr>
        <p:spPr>
          <a:xfrm>
            <a:off x="4064399" y="0"/>
            <a:ext cx="81276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D081B-574C-B0BB-EDE2-009B14927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1" y="422829"/>
            <a:ext cx="3354984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1E98510-89DF-A0D0-9476-48D654A4D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260000"/>
            <a:ext cx="3354986" cy="89844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Two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E8CECDD-5740-2299-99E7-722EB8964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451370"/>
            <a:ext cx="3354986" cy="348863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078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61624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29191"/>
            <a:ext cx="5148160" cy="32955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523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2301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0A21AFC-FC2C-70B9-D3F8-16D09CA207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29191"/>
            <a:ext cx="5148160" cy="3295537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61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4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19284C7-3937-5AB1-BA70-53B46615B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89E0F15-4FC4-E05A-7F77-6DABD7E31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8" y="1260000"/>
            <a:ext cx="648000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Map slide</a:t>
            </a:r>
          </a:p>
        </p:txBody>
      </p:sp>
      <p:pic>
        <p:nvPicPr>
          <p:cNvPr id="9" name="Picture 8" descr="A map of the united kingdom&#10;&#10;Description automatically generated with medium confidence">
            <a:extLst>
              <a:ext uri="{FF2B5EF4-FFF2-40B4-BE49-F238E27FC236}">
                <a16:creationId xmlns:a16="http://schemas.microsoft.com/office/drawing/2014/main" id="{E461616F-8775-33B5-F5AC-2024C2330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0601" y="632035"/>
            <a:ext cx="4252529" cy="5315661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1A8FFB5-6CE3-EF89-A538-195384456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9" y="2033081"/>
            <a:ext cx="6480000" cy="3906919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78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58375"/>
            <a:ext cx="5148160" cy="33029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0429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14604B-23E6-93A2-B0C1-A703BBE88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6162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4147A33-015B-9008-E96A-F99C2DB6F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58375"/>
            <a:ext cx="5148160" cy="330293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362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33081"/>
            <a:ext cx="5148160" cy="390691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2560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C2703C-5EB8-539E-9FB2-8950C80A7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033081"/>
            <a:ext cx="5148160" cy="3906919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202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A55961F-1969-9F79-6526-144A8EC30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80553"/>
            <a:ext cx="5148160" cy="345944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8209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76D17E-181B-D1D1-B0FC-AE9995F41D8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120B055-0BB5-9769-1E8D-3BA11C5E9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Double line</a:t>
            </a:r>
          </a:p>
          <a:p>
            <a:pPr lvl="0"/>
            <a:r>
              <a:rPr lang="en-US" dirty="0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DCE924-8F59-17D1-F38F-250644EFC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AFFD106-D523-D0AA-C2C1-C3E9CB38A7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480553"/>
            <a:ext cx="5148160" cy="3459447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6008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404E2F-6989-C5D4-2308-91786933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58375"/>
            <a:ext cx="5148160" cy="33486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561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404E2F-6989-C5D4-2308-91786933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351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200F2E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D6DB56EB-9548-FD54-B434-51F109457C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8" y="2558375"/>
            <a:ext cx="5148160" cy="334865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041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062264"/>
            <a:ext cx="5148000" cy="387773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422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87D52766-1D6A-0AF0-3C9F-5F5D18CB2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062264"/>
            <a:ext cx="5148000" cy="3877736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54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lumn 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5BAC36-E88F-918C-37B5-598027C40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6175375" cy="27699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BA877F-6D74-00E2-9102-EE3200A976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3460579" cy="49244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F0EFF4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79762A3-4A72-CC79-167E-7DCBEBF72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869" y="1771899"/>
            <a:ext cx="3460579" cy="117558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0" i="0">
                <a:solidFill>
                  <a:srgbClr val="F0EFF4"/>
                </a:solidFill>
                <a:latin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35D236-9A22-D088-BD7A-6256D915A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710" y="1260000"/>
            <a:ext cx="7357420" cy="4665312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Diam</a:t>
            </a:r>
            <a:r>
              <a:rPr lang="en-GB"/>
              <a:t> in </a:t>
            </a:r>
            <a:r>
              <a:rPr lang="en-GB" err="1"/>
              <a:t>arcu</a:t>
            </a:r>
            <a:r>
              <a:rPr lang="en-GB"/>
              <a:t> cursus </a:t>
            </a:r>
            <a:r>
              <a:rPr lang="en-GB" err="1"/>
              <a:t>euismod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Id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non nisi. Leo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lorem.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id </a:t>
            </a:r>
            <a:r>
              <a:rPr lang="en-GB" err="1"/>
              <a:t>leo</a:t>
            </a:r>
            <a:r>
              <a:rPr lang="en-GB"/>
              <a:t> in vitae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Cursus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999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9D5130-03FB-2EA0-715B-4E8AA89B1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470826"/>
            <a:ext cx="5148000" cy="346917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01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AF238-D05F-161B-2549-0FE61B8ECE98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5638" t="-393" r="-35656" b="-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38C843-9070-A368-1539-52BA78B2A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69" y="1260000"/>
            <a:ext cx="5148160" cy="93149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Double line</a:t>
            </a:r>
          </a:p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63FD511-3B77-F6BD-7330-8E79E6EE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92400E-8A8B-9852-0169-67AF7BBD83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8" y="0"/>
            <a:ext cx="609600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1EBAFAD-B7F2-B850-D1A0-569632C38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470826"/>
            <a:ext cx="5148000" cy="346917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8868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73084"/>
            <a:ext cx="11287702" cy="405191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 can also delete this text to replace with graphics (graphs, charts etc)</a:t>
            </a:r>
          </a:p>
        </p:txBody>
      </p:sp>
    </p:spTree>
    <p:extLst>
      <p:ext uri="{BB962C8B-B14F-4D97-AF65-F5344CB8AC3E}">
        <p14:creationId xmlns:p14="http://schemas.microsoft.com/office/powerpoint/2010/main" val="5020909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546342" cy="414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3E14653-C1F7-21A2-DF64-792F835C0A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24588" y="1800000"/>
            <a:ext cx="5532437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30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3265AC2-0BA4-825D-72F3-5D7AC3F33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67" y="1080000"/>
            <a:ext cx="11287703" cy="49244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800" b="1" i="0">
                <a:solidFill>
                  <a:srgbClr val="200F2E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56EFC4D-012F-60EC-8938-733FF67BA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868" y="1800000"/>
            <a:ext cx="5546342" cy="41400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lvl="0"/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3E14653-C1F7-21A2-DF64-792F835C0A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24588" y="1800000"/>
            <a:ext cx="5532437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0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3C4BAC-89B1-47C1-52AF-4BE9A069C51B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10F11D-2E22-D395-2B06-144A15607605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F4485B-BBDF-C270-0DE4-6B52427EE3C8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1D1FC4-7045-7D7A-AD8B-25CFB58619AC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535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1598E9-2A09-727D-EF38-AA279E79F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84DC95-8277-4FFF-243E-FD631E6222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55B410-CEE0-1048-9792-D7D84E043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05FAD3-C0C7-78BC-2370-4F5FA5696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16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3C4BAC-89B1-47C1-52AF-4BE9A069C51B}"/>
              </a:ext>
            </a:extLst>
          </p:cNvPr>
          <p:cNvSpPr/>
          <p:nvPr userDrawn="1"/>
        </p:nvSpPr>
        <p:spPr>
          <a:xfrm>
            <a:off x="810394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10F11D-2E22-D395-2B06-144A15607605}"/>
              </a:ext>
            </a:extLst>
          </p:cNvPr>
          <p:cNvSpPr/>
          <p:nvPr userDrawn="1"/>
        </p:nvSpPr>
        <p:spPr>
          <a:xfrm>
            <a:off x="3579300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F4485B-BBDF-C270-0DE4-6B52427EE3C8}"/>
              </a:ext>
            </a:extLst>
          </p:cNvPr>
          <p:cNvSpPr/>
          <p:nvPr userDrawn="1"/>
        </p:nvSpPr>
        <p:spPr>
          <a:xfrm>
            <a:off x="6348206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1D1FC4-7045-7D7A-AD8B-25CFB58619AC}"/>
              </a:ext>
            </a:extLst>
          </p:cNvPr>
          <p:cNvSpPr/>
          <p:nvPr userDrawn="1"/>
        </p:nvSpPr>
        <p:spPr>
          <a:xfrm>
            <a:off x="9117112" y="2283245"/>
            <a:ext cx="2291509" cy="2291509"/>
          </a:xfrm>
          <a:prstGeom prst="ellipse">
            <a:avLst/>
          </a:prstGeom>
          <a:solidFill>
            <a:srgbClr val="5B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1598E9-2A09-727D-EF38-AA279E79F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638" y="2282825"/>
            <a:ext cx="2319337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84DC95-8277-4FFF-243E-FD631E6222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940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55B410-CEE0-1048-9792-D7D84E043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174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05FAD3-C0C7-78BC-2370-4F5FA5696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2408" y="2282825"/>
            <a:ext cx="2278870" cy="229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add</a:t>
            </a:r>
          </a:p>
          <a:p>
            <a:pPr lvl="0"/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10012E0-4A14-BC86-6926-E5D5526B7048}"/>
              </a:ext>
            </a:extLst>
          </p:cNvPr>
          <p:cNvSpPr/>
          <p:nvPr userDrawn="1"/>
        </p:nvSpPr>
        <p:spPr>
          <a:xfrm>
            <a:off x="3333465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0E168A7-EEAE-77CC-8F09-C36BD3D2FFA6}"/>
              </a:ext>
            </a:extLst>
          </p:cNvPr>
          <p:cNvSpPr/>
          <p:nvPr userDrawn="1"/>
        </p:nvSpPr>
        <p:spPr>
          <a:xfrm>
            <a:off x="6188572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77A0204-F052-5BAA-195A-85CDC25C9F35}"/>
              </a:ext>
            </a:extLst>
          </p:cNvPr>
          <p:cNvSpPr/>
          <p:nvPr userDrawn="1"/>
        </p:nvSpPr>
        <p:spPr>
          <a:xfrm>
            <a:off x="9052957" y="2313543"/>
            <a:ext cx="2669754" cy="3535688"/>
          </a:xfrm>
          <a:prstGeom prst="roundRect">
            <a:avLst>
              <a:gd name="adj" fmla="val 5707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8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5B2487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0A0F4B-7481-D098-4F1C-DE5396EABAED}"/>
              </a:ext>
            </a:extLst>
          </p:cNvPr>
          <p:cNvSpPr/>
          <p:nvPr userDrawn="1"/>
        </p:nvSpPr>
        <p:spPr>
          <a:xfrm>
            <a:off x="3333255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7412390-A32B-4125-7472-C59D9A93D84D}"/>
              </a:ext>
            </a:extLst>
          </p:cNvPr>
          <p:cNvSpPr/>
          <p:nvPr userDrawn="1"/>
        </p:nvSpPr>
        <p:spPr>
          <a:xfrm>
            <a:off x="6197219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DE2F123-FD7D-28C1-46A1-CA9691BD7DBE}"/>
              </a:ext>
            </a:extLst>
          </p:cNvPr>
          <p:cNvSpPr/>
          <p:nvPr userDrawn="1"/>
        </p:nvSpPr>
        <p:spPr>
          <a:xfrm>
            <a:off x="9052764" y="2313543"/>
            <a:ext cx="2669754" cy="3535688"/>
          </a:xfrm>
          <a:prstGeom prst="roundRect">
            <a:avLst>
              <a:gd name="adj" fmla="val 5022"/>
            </a:avLst>
          </a:prstGeom>
          <a:noFill/>
          <a:ln w="19050" cap="rnd">
            <a:solidFill>
              <a:srgbClr val="5B248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978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pty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7B04982-C779-7CAA-F1E5-A8A0C8694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870" y="422829"/>
            <a:ext cx="5148157" cy="28969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173E0F-9A9D-8524-3A5B-DCDA3A6BFC5E}"/>
              </a:ext>
            </a:extLst>
          </p:cNvPr>
          <p:cNvSpPr/>
          <p:nvPr userDrawn="1"/>
        </p:nvSpPr>
        <p:spPr>
          <a:xfrm>
            <a:off x="469291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2878371-FE9E-177F-814D-1B66F7952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870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15598-429B-1104-7FB5-BF2F300CE421}"/>
              </a:ext>
            </a:extLst>
          </p:cNvPr>
          <p:cNvSpPr/>
          <p:nvPr userDrawn="1"/>
        </p:nvSpPr>
        <p:spPr>
          <a:xfrm>
            <a:off x="9053378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39CD5B-4FB3-2C8C-2552-EF60C3B4F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2957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D66085-04C3-A66D-8386-D44F2752C058}"/>
              </a:ext>
            </a:extLst>
          </p:cNvPr>
          <p:cNvSpPr/>
          <p:nvPr userDrawn="1"/>
        </p:nvSpPr>
        <p:spPr>
          <a:xfrm>
            <a:off x="3333676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1DE98A1-B989-ACE5-14F7-ED7E8ADBD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255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B0B572-0888-AC69-4170-B91CB618DC39}"/>
              </a:ext>
            </a:extLst>
          </p:cNvPr>
          <p:cNvSpPr/>
          <p:nvPr userDrawn="1"/>
        </p:nvSpPr>
        <p:spPr>
          <a:xfrm>
            <a:off x="6188993" y="1443210"/>
            <a:ext cx="2669754" cy="694063"/>
          </a:xfrm>
          <a:prstGeom prst="roundRect">
            <a:avLst/>
          </a:prstGeom>
          <a:solidFill>
            <a:srgbClr val="B0AFD5"/>
          </a:solidFill>
          <a:ln w="1905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D90F61-9B56-570A-FA2D-0B5887C1E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8572" y="1443937"/>
            <a:ext cx="2670175" cy="6937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B12178-4ED9-F660-7DA9-FDAA11764AB2}"/>
              </a:ext>
            </a:extLst>
          </p:cNvPr>
          <p:cNvSpPr/>
          <p:nvPr userDrawn="1"/>
        </p:nvSpPr>
        <p:spPr>
          <a:xfrm>
            <a:off x="469291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1CA4A0-1D4B-A1E0-DD12-3496BF9F4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28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916667-938D-816E-8EC0-16FF6BA80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892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899AF1-F96A-EF2F-F26C-292979000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856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BA316D4-282A-B355-F169-395EE49C2B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7820" y="2478795"/>
            <a:ext cx="2379643" cy="32279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>
                <a:solidFill>
                  <a:srgbClr val="200F2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 sz="1600">
                <a:solidFill>
                  <a:srgbClr val="F0EFF4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At </a:t>
            </a:r>
            <a:r>
              <a:rPr lang="en-GB" err="1"/>
              <a:t>ultrices</a:t>
            </a:r>
            <a:r>
              <a:rPr lang="en-GB"/>
              <a:t>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. Mi tempus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gravida.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4F72751-C848-80E2-F265-DE7577B764E7}"/>
              </a:ext>
            </a:extLst>
          </p:cNvPr>
          <p:cNvSpPr/>
          <p:nvPr userDrawn="1"/>
        </p:nvSpPr>
        <p:spPr>
          <a:xfrm>
            <a:off x="3333255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2AF7833-97FF-B81D-39FF-24599E8C887E}"/>
              </a:ext>
            </a:extLst>
          </p:cNvPr>
          <p:cNvSpPr/>
          <p:nvPr userDrawn="1"/>
        </p:nvSpPr>
        <p:spPr>
          <a:xfrm>
            <a:off x="6188572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F051B7B-E59A-7400-7DF1-956774C5287B}"/>
              </a:ext>
            </a:extLst>
          </p:cNvPr>
          <p:cNvSpPr/>
          <p:nvPr userDrawn="1"/>
        </p:nvSpPr>
        <p:spPr>
          <a:xfrm>
            <a:off x="9052764" y="2313543"/>
            <a:ext cx="2669754" cy="3535688"/>
          </a:xfrm>
          <a:prstGeom prst="roundRect">
            <a:avLst>
              <a:gd name="adj" fmla="val 4337"/>
            </a:avLst>
          </a:prstGeom>
          <a:noFill/>
          <a:ln w="19050" cap="rnd">
            <a:solidFill>
              <a:srgbClr val="B0AFD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.svg"/></Relationships>
</file>

<file path=ppt/slideMasters/_rels/slideMaster1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47" Type="http://schemas.openxmlformats.org/officeDocument/2006/relationships/slideLayout" Target="../slideLayouts/slideLayout165.xml"/><Relationship Id="rId63" Type="http://schemas.openxmlformats.org/officeDocument/2006/relationships/slideLayout" Target="../slideLayouts/slideLayout181.xml"/><Relationship Id="rId68" Type="http://schemas.openxmlformats.org/officeDocument/2006/relationships/theme" Target="../theme/theme12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50.xml"/><Relationship Id="rId37" Type="http://schemas.openxmlformats.org/officeDocument/2006/relationships/slideLayout" Target="../slideLayouts/slideLayout155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53" Type="http://schemas.openxmlformats.org/officeDocument/2006/relationships/slideLayout" Target="../slideLayouts/slideLayout171.xml"/><Relationship Id="rId58" Type="http://schemas.openxmlformats.org/officeDocument/2006/relationships/slideLayout" Target="../slideLayouts/slideLayout176.xml"/><Relationship Id="rId66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23.xml"/><Relationship Id="rId61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43" Type="http://schemas.openxmlformats.org/officeDocument/2006/relationships/slideLayout" Target="../slideLayouts/slideLayout161.xml"/><Relationship Id="rId48" Type="http://schemas.openxmlformats.org/officeDocument/2006/relationships/slideLayout" Target="../slideLayouts/slideLayout166.xml"/><Relationship Id="rId56" Type="http://schemas.openxmlformats.org/officeDocument/2006/relationships/slideLayout" Target="../slideLayouts/slideLayout174.xml"/><Relationship Id="rId64" Type="http://schemas.openxmlformats.org/officeDocument/2006/relationships/slideLayout" Target="../slideLayouts/slideLayout182.xml"/><Relationship Id="rId69" Type="http://schemas.openxmlformats.org/officeDocument/2006/relationships/image" Target="../media/image9.png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46" Type="http://schemas.openxmlformats.org/officeDocument/2006/relationships/slideLayout" Target="../slideLayouts/slideLayout164.xml"/><Relationship Id="rId59" Type="http://schemas.openxmlformats.org/officeDocument/2006/relationships/slideLayout" Target="../slideLayouts/slideLayout177.xml"/><Relationship Id="rId67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54" Type="http://schemas.openxmlformats.org/officeDocument/2006/relationships/slideLayout" Target="../slideLayouts/slideLayout172.xml"/><Relationship Id="rId6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slideLayout" Target="../slideLayouts/slideLayout154.xml"/><Relationship Id="rId49" Type="http://schemas.openxmlformats.org/officeDocument/2006/relationships/slideLayout" Target="../slideLayouts/slideLayout167.xml"/><Relationship Id="rId57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62.xml"/><Relationship Id="rId52" Type="http://schemas.openxmlformats.org/officeDocument/2006/relationships/slideLayout" Target="../slideLayouts/slideLayout170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image" Target="../media/image6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55" Type="http://schemas.openxmlformats.org/officeDocument/2006/relationships/theme" Target="../theme/theme6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56" Type="http://schemas.openxmlformats.org/officeDocument/2006/relationships/image" Target="../media/image9.png"/><Relationship Id="rId8" Type="http://schemas.openxmlformats.org/officeDocument/2006/relationships/slideLayout" Target="../slideLayouts/slideLayout59.xml"/><Relationship Id="rId51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92.xml"/><Relationship Id="rId54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28000">
              <a:srgbClr val="5B2487"/>
            </a:gs>
            <a:gs pos="100000">
              <a:srgbClr val="8D1F8C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s, clipart, symbol, design&#10;&#10;Description automatically generated">
            <a:extLst>
              <a:ext uri="{FF2B5EF4-FFF2-40B4-BE49-F238E27FC236}">
                <a16:creationId xmlns:a16="http://schemas.microsoft.com/office/drawing/2014/main" id="{CA6A5F38-DE79-D6AF-32BD-664338FBD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1122751" y="-619930"/>
            <a:ext cx="6016023" cy="8795578"/>
          </a:xfrm>
          <a:prstGeom prst="rect">
            <a:avLst/>
          </a:prstGeom>
        </p:spPr>
      </p:pic>
      <p:pic>
        <p:nvPicPr>
          <p:cNvPr id="10" name="Picture 9" descr="A whit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D73D028-B006-3DF8-C145-E7C3D4A072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82283" y="3193222"/>
            <a:ext cx="2706130" cy="4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F38D44-F454-DE79-F2CE-663CFEA563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70000"/>
            </a:blip>
            <a:srcRect/>
            <a:stretch>
              <a:fillRect l="-191" t="-7743" r="-203" b="-774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436068-7061-28C5-FA1C-7A0A1E6B8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D436068-7061-28C5-FA1C-7A0A1E6B8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8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A2B35E6-A407-A65E-8486-608F4E9CB521}"/>
              </a:ext>
            </a:extLst>
          </p:cNvPr>
          <p:cNvPicPr>
            <a:picLocks noChangeAspect="1"/>
          </p:cNvPicPr>
          <p:nvPr userDrawn="1"/>
        </p:nvPicPr>
        <p:blipFill>
          <a:blip r:embed="rId69"/>
          <a:stretch>
            <a:fillRect/>
          </a:stretch>
        </p:blipFill>
        <p:spPr>
          <a:xfrm>
            <a:off x="468000" y="6195600"/>
            <a:ext cx="1533600" cy="2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8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  <p:sldLayoutId id="2147483839" r:id="rId47"/>
    <p:sldLayoutId id="2147483840" r:id="rId48"/>
    <p:sldLayoutId id="2147483841" r:id="rId49"/>
    <p:sldLayoutId id="2147483842" r:id="rId50"/>
    <p:sldLayoutId id="2147483843" r:id="rId51"/>
    <p:sldLayoutId id="2147483844" r:id="rId52"/>
    <p:sldLayoutId id="2147483845" r:id="rId53"/>
    <p:sldLayoutId id="2147483846" r:id="rId54"/>
    <p:sldLayoutId id="2147483847" r:id="rId55"/>
    <p:sldLayoutId id="2147483848" r:id="rId56"/>
    <p:sldLayoutId id="2147483849" r:id="rId57"/>
    <p:sldLayoutId id="2147483850" r:id="rId58"/>
    <p:sldLayoutId id="2147483851" r:id="rId59"/>
    <p:sldLayoutId id="2147483852" r:id="rId60"/>
    <p:sldLayoutId id="2147483853" r:id="rId61"/>
    <p:sldLayoutId id="2147483854" r:id="rId62"/>
    <p:sldLayoutId id="2147483855" r:id="rId63"/>
    <p:sldLayoutId id="2147483856" r:id="rId64"/>
    <p:sldLayoutId id="2147483857" r:id="rId65"/>
    <p:sldLayoutId id="2147483858" r:id="rId66"/>
    <p:sldLayoutId id="2147483859" r:id="rId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E780D-02A3-6ABF-CE31-615136A190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alphaModFix amt="70000"/>
            </a:blip>
            <a:stretch>
              <a:fillRect l="-191" t="-7743" r="-203" b="-774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436068-7061-28C5-FA1C-7A0A1E6B8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D436068-7061-28C5-FA1C-7A0A1E6B8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70" y="432488"/>
            <a:ext cx="2520000" cy="4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28000">
              <a:srgbClr val="5B2487"/>
            </a:gs>
            <a:gs pos="100000">
              <a:srgbClr val="8D1F8C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481DB1D-2B39-C722-91A0-56F3022197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70" y="6194797"/>
            <a:ext cx="1532924" cy="2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0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50C097-B3FD-A1C3-0528-ABB3DF0A0993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468000" y="6195600"/>
            <a:ext cx="1533600" cy="2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3" r:id="rId2"/>
    <p:sldLayoutId id="2147483701" r:id="rId3"/>
    <p:sldLayoutId id="2147483704" r:id="rId4"/>
    <p:sldLayoutId id="2147483661" r:id="rId5"/>
    <p:sldLayoutId id="2147483705" r:id="rId6"/>
    <p:sldLayoutId id="2147483702" r:id="rId7"/>
    <p:sldLayoutId id="2147483706" r:id="rId8"/>
    <p:sldLayoutId id="2147483662" r:id="rId9"/>
    <p:sldLayoutId id="2147483699" r:id="rId10"/>
    <p:sldLayoutId id="2147483707" r:id="rId11"/>
    <p:sldLayoutId id="2147483708" r:id="rId12"/>
    <p:sldLayoutId id="2147483770" r:id="rId13"/>
    <p:sldLayoutId id="2147483771" r:id="rId14"/>
    <p:sldLayoutId id="2147483790" r:id="rId15"/>
    <p:sldLayoutId id="2147483791" r:id="rId16"/>
    <p:sldLayoutId id="2147483663" r:id="rId17"/>
    <p:sldLayoutId id="2147483700" r:id="rId18"/>
    <p:sldLayoutId id="2147483709" r:id="rId19"/>
    <p:sldLayoutId id="2147483710" r:id="rId20"/>
    <p:sldLayoutId id="2147483736" r:id="rId21"/>
    <p:sldLayoutId id="2147483737" r:id="rId22"/>
    <p:sldLayoutId id="2147483664" r:id="rId23"/>
    <p:sldLayoutId id="2147483712" r:id="rId24"/>
    <p:sldLayoutId id="2147483711" r:id="rId25"/>
    <p:sldLayoutId id="2147483713" r:id="rId26"/>
    <p:sldLayoutId id="2147483738" r:id="rId27"/>
    <p:sldLayoutId id="2147483739" r:id="rId28"/>
    <p:sldLayoutId id="2147483675" r:id="rId29"/>
    <p:sldLayoutId id="2147483740" r:id="rId30"/>
    <p:sldLayoutId id="2147483714" r:id="rId31"/>
    <p:sldLayoutId id="2147483741" r:id="rId32"/>
    <p:sldLayoutId id="2147483742" r:id="rId33"/>
    <p:sldLayoutId id="2147483743" r:id="rId34"/>
    <p:sldLayoutId id="2147483680" r:id="rId35"/>
    <p:sldLayoutId id="2147483715" r:id="rId36"/>
    <p:sldLayoutId id="2147483716" r:id="rId37"/>
    <p:sldLayoutId id="2147483693" r:id="rId38"/>
    <p:sldLayoutId id="2147483758" r:id="rId39"/>
    <p:sldLayoutId id="2147483760" r:id="rId40"/>
    <p:sldLayoutId id="2147483762" r:id="rId41"/>
    <p:sldLayoutId id="2147483764" r:id="rId42"/>
    <p:sldLayoutId id="2147483698" r:id="rId43"/>
    <p:sldLayoutId id="2147483772" r:id="rId44"/>
    <p:sldLayoutId id="2147483780" r:id="rId45"/>
    <p:sldLayoutId id="2147483781" r:id="rId46"/>
    <p:sldLayoutId id="2147483777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A2B35E6-A407-A65E-8486-608F4E9CB521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468000" y="6195600"/>
            <a:ext cx="1533600" cy="2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18" r:id="rId2"/>
    <p:sldLayoutId id="2147483717" r:id="rId3"/>
    <p:sldLayoutId id="2147483719" r:id="rId4"/>
    <p:sldLayoutId id="2147483670" r:id="rId5"/>
    <p:sldLayoutId id="2147483721" r:id="rId6"/>
    <p:sldLayoutId id="2147483720" r:id="rId7"/>
    <p:sldLayoutId id="2147483722" r:id="rId8"/>
    <p:sldLayoutId id="2147483671" r:id="rId9"/>
    <p:sldLayoutId id="2147483724" r:id="rId10"/>
    <p:sldLayoutId id="2147483723" r:id="rId11"/>
    <p:sldLayoutId id="2147483725" r:id="rId12"/>
    <p:sldLayoutId id="2147483768" r:id="rId13"/>
    <p:sldLayoutId id="2147483769" r:id="rId14"/>
    <p:sldLayoutId id="2147483672" r:id="rId15"/>
    <p:sldLayoutId id="2147483727" r:id="rId16"/>
    <p:sldLayoutId id="2147483726" r:id="rId17"/>
    <p:sldLayoutId id="2147483728" r:id="rId18"/>
    <p:sldLayoutId id="2147483729" r:id="rId19"/>
    <p:sldLayoutId id="2147483730" r:id="rId20"/>
    <p:sldLayoutId id="2147483686" r:id="rId21"/>
    <p:sldLayoutId id="2147483732" r:id="rId22"/>
    <p:sldLayoutId id="2147483731" r:id="rId23"/>
    <p:sldLayoutId id="2147483733" r:id="rId24"/>
    <p:sldLayoutId id="2147483734" r:id="rId25"/>
    <p:sldLayoutId id="2147483735" r:id="rId26"/>
    <p:sldLayoutId id="2147483673" r:id="rId27"/>
    <p:sldLayoutId id="2147483744" r:id="rId28"/>
    <p:sldLayoutId id="2147483687" r:id="rId29"/>
    <p:sldLayoutId id="2147483745" r:id="rId30"/>
    <p:sldLayoutId id="2147483746" r:id="rId31"/>
    <p:sldLayoutId id="2147483748" r:id="rId32"/>
    <p:sldLayoutId id="2147483747" r:id="rId33"/>
    <p:sldLayoutId id="2147483749" r:id="rId34"/>
    <p:sldLayoutId id="2147483676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6" r:id="rId41"/>
    <p:sldLayoutId id="2147483681" r:id="rId42"/>
    <p:sldLayoutId id="2147483757" r:id="rId43"/>
    <p:sldLayoutId id="2147483692" r:id="rId44"/>
    <p:sldLayoutId id="2147483759" r:id="rId45"/>
    <p:sldLayoutId id="2147483755" r:id="rId46"/>
    <p:sldLayoutId id="2147483767" r:id="rId47"/>
    <p:sldLayoutId id="2147483765" r:id="rId48"/>
    <p:sldLayoutId id="2147483766" r:id="rId49"/>
    <p:sldLayoutId id="2147483761" r:id="rId50"/>
    <p:sldLayoutId id="2147483773" r:id="rId51"/>
    <p:sldLayoutId id="2147483782" r:id="rId52"/>
    <p:sldLayoutId id="2147483783" r:id="rId53"/>
    <p:sldLayoutId id="2147483778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51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79" r:id="rId2"/>
    <p:sldLayoutId id="2147483784" r:id="rId3"/>
    <p:sldLayoutId id="2147483785" r:id="rId4"/>
    <p:sldLayoutId id="2147483696" r:id="rId5"/>
    <p:sldLayoutId id="2147483697" r:id="rId6"/>
    <p:sldLayoutId id="2147483774" r:id="rId7"/>
    <p:sldLayoutId id="2147483775" r:id="rId8"/>
    <p:sldLayoutId id="21474837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0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28000">
              <a:srgbClr val="5B2487"/>
            </a:gs>
            <a:gs pos="100000">
              <a:srgbClr val="8D1F8C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s, clipart, symbol, design&#10;&#10;Description automatically generated">
            <a:extLst>
              <a:ext uri="{FF2B5EF4-FFF2-40B4-BE49-F238E27FC236}">
                <a16:creationId xmlns:a16="http://schemas.microsoft.com/office/drawing/2014/main" id="{1D804D1C-134D-A806-BFFD-B23EC7476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1122751" y="-619930"/>
            <a:ext cx="6016023" cy="8795578"/>
          </a:xfrm>
          <a:prstGeom prst="rect">
            <a:avLst/>
          </a:prstGeom>
        </p:spPr>
      </p:pic>
      <p:pic>
        <p:nvPicPr>
          <p:cNvPr id="8" name="Picture 7" descr="A whit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20A9BE5-2FFE-FD71-2FF3-424F8CF71B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82283" y="3193222"/>
            <a:ext cx="2706130" cy="4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kinbound.org/" TargetMode="External"/><Relationship Id="rId13" Type="http://schemas.openxmlformats.org/officeDocument/2006/relationships/hyperlink" Target="http://www.visitscotland.org/news" TargetMode="External"/><Relationship Id="rId3" Type="http://schemas.openxmlformats.org/officeDocument/2006/relationships/hyperlink" Target="https://www.visitscotland.org/supporting-your-business/advice/travel-distribution/jargon-buster" TargetMode="External"/><Relationship Id="rId7" Type="http://schemas.openxmlformats.org/officeDocument/2006/relationships/hyperlink" Target="http://www.visitbritain.org/" TargetMode="External"/><Relationship Id="rId12" Type="http://schemas.openxmlformats.org/officeDocument/2006/relationships/hyperlink" Target="http://www.visitscotland.org/supporting-your-busines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1.xml"/><Relationship Id="rId6" Type="http://schemas.openxmlformats.org/officeDocument/2006/relationships/hyperlink" Target="https://www.visitscotland.org/supporting-your-business/advice/travel-distribution/business-preparation" TargetMode="External"/><Relationship Id="rId11" Type="http://schemas.openxmlformats.org/officeDocument/2006/relationships/hyperlink" Target="mailto:business.advice@visitscotland.com" TargetMode="External"/><Relationship Id="rId5" Type="http://schemas.openxmlformats.org/officeDocument/2006/relationships/hyperlink" Target="https://www.visitscotland.org/research-insights/about-our-industry/impact-covid19#mark" TargetMode="External"/><Relationship Id="rId10" Type="http://schemas.openxmlformats.org/officeDocument/2006/relationships/hyperlink" Target="http://www.coachtourismassociation.co.uk/" TargetMode="External"/><Relationship Id="rId4" Type="http://schemas.openxmlformats.org/officeDocument/2006/relationships/hyperlink" Target="https://www.visitscotland.org/supporting-your-business/advice/travel-distribution/travel-trade-benefits" TargetMode="External"/><Relationship Id="rId9" Type="http://schemas.openxmlformats.org/officeDocument/2006/relationships/hyperlink" Target="http://www.etoa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E9326-09DA-6A66-57AB-0A2D2633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B6C48-95BA-8958-15CE-4F07F6E4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70" y="2878261"/>
            <a:ext cx="11097488" cy="550739"/>
          </a:xfrm>
        </p:spPr>
        <p:txBody>
          <a:bodyPr/>
          <a:lstStyle/>
          <a:p>
            <a:r>
              <a:rPr lang="en-GB" dirty="0"/>
              <a:t>Perth Museum – Industry Webinar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10FC5-51A4-60DD-53CB-0F7E4D62E8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International Market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EBFD1-C9F9-6623-4126-8B13507FB9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Patrick O’Shaughnessy  Industry Manager (Development)</a:t>
            </a:r>
          </a:p>
        </p:txBody>
      </p:sp>
    </p:spTree>
    <p:extLst>
      <p:ext uri="{BB962C8B-B14F-4D97-AF65-F5344CB8AC3E}">
        <p14:creationId xmlns:p14="http://schemas.microsoft.com/office/powerpoint/2010/main" val="401284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A2413F-765A-C813-165A-DB1772352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555" y="2302425"/>
            <a:ext cx="3354986" cy="492443"/>
          </a:xfrm>
        </p:spPr>
        <p:txBody>
          <a:bodyPr/>
          <a:lstStyle/>
          <a:p>
            <a:r>
              <a:rPr lang="en-GB" dirty="0"/>
              <a:t>Online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E8773-6BE0-1A98-282A-D5E76DEFFE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744" y="2419346"/>
            <a:ext cx="3354986" cy="49244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Connected Distribution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902C8-FF81-B73E-5BB1-DE7D4BEB8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2C449-E553-0126-D681-3F02804613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starts with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Source Sans Pro"/>
              </a:rPr>
              <a:t>Working with Online intermediaries</a:t>
            </a:r>
          </a:p>
        </p:txBody>
      </p:sp>
    </p:spTree>
    <p:extLst>
      <p:ext uri="{BB962C8B-B14F-4D97-AF65-F5344CB8AC3E}">
        <p14:creationId xmlns:p14="http://schemas.microsoft.com/office/powerpoint/2010/main" val="246905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615BE-EAE9-A847-8BD6-05A8D9B7C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15164-84ED-F870-2CF0-246A3DD861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6806" y="422829"/>
            <a:ext cx="6175375" cy="492443"/>
          </a:xfrm>
        </p:spPr>
        <p:txBody>
          <a:bodyPr lIns="0" tIns="45720" rIns="91440" bIns="45720" anchor="t"/>
          <a:lstStyle/>
          <a:p>
            <a:r>
              <a:rPr lang="en-GB" dirty="0">
                <a:latin typeface="Source Sans Pro Semibold"/>
                <a:ea typeface="Source Sans Pro Semibold"/>
              </a:rPr>
              <a:t>Booking systems - benefits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84880-A648-7E63-EC80-2B6C2998C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867" y="2433161"/>
            <a:ext cx="5400000" cy="3437287"/>
          </a:xfrm>
        </p:spPr>
        <p:txBody>
          <a:bodyPr lIns="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8B1FF-3E26-8B33-B625-3E4FBA9E49C2}"/>
              </a:ext>
            </a:extLst>
          </p:cNvPr>
          <p:cNvSpPr txBox="1"/>
          <p:nvPr/>
        </p:nvSpPr>
        <p:spPr>
          <a:xfrm>
            <a:off x="468867" y="1811547"/>
            <a:ext cx="99345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010CC-4662-939B-9A89-85C02EE7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253"/>
            <a:ext cx="12192000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C0EBE8-D997-ED10-29D3-C0E8312C0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Working with Online travel agents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1A1EE-7BA0-45A5-54E9-ED4512849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07E69-EFA0-485A-5263-8CABC66B44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6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Costs and implications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1F21BD4-E595-B8C2-05CA-7BFD0F62BB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708" r="20708"/>
          <a:stretch/>
        </p:blipFill>
        <p:spPr/>
      </p:pic>
    </p:spTree>
    <p:extLst>
      <p:ext uri="{BB962C8B-B14F-4D97-AF65-F5344CB8AC3E}">
        <p14:creationId xmlns:p14="http://schemas.microsoft.com/office/powerpoint/2010/main" val="422417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FE1E79-E3A1-B3C9-5668-406CEB8FE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6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DC66C-FD7C-ED1C-5D49-4E74ACACB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Digital Distribution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E05300-8194-19A4-5167-B758A7CF9882}"/>
              </a:ext>
            </a:extLst>
          </p:cNvPr>
          <p:cNvGraphicFramePr/>
          <p:nvPr/>
        </p:nvGraphicFramePr>
        <p:xfrm>
          <a:off x="228515" y="2030022"/>
          <a:ext cx="5627998" cy="407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B52BC9F-AFFC-994E-D884-8C6A50E0CD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t="10795" b="10795"/>
          <a:stretch/>
        </p:blipFill>
        <p:spPr/>
      </p:pic>
    </p:spTree>
    <p:extLst>
      <p:ext uri="{BB962C8B-B14F-4D97-AF65-F5344CB8AC3E}">
        <p14:creationId xmlns:p14="http://schemas.microsoft.com/office/powerpoint/2010/main" val="178525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41426-6BCD-3EAC-7F7D-65F33DF08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Costs and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0089C-474F-3595-D27C-13B66BDD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Digital Distribution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FDFE4-CD46-CCB3-BAB1-831264E09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45720" rIns="91440" bIns="45720" anchor="t"/>
          <a:lstStyle/>
          <a:p>
            <a:pPr marL="285750" indent="-285750">
              <a:buChar char="•"/>
            </a:pPr>
            <a:r>
              <a:rPr lang="en-GB">
                <a:ea typeface="Source Sans Pro" panose="020B0503030403020204" pitchFamily="34" charset="0"/>
              </a:rPr>
              <a:t>Commision</a:t>
            </a:r>
          </a:p>
          <a:p>
            <a:pPr marL="285750" indent="-285750">
              <a:buChar char="•"/>
            </a:pPr>
            <a:r>
              <a:rPr lang="en-GB">
                <a:latin typeface="Source Sans Pro"/>
                <a:ea typeface="Source Sans Pro"/>
              </a:rPr>
              <a:t>Limited customer data</a:t>
            </a:r>
          </a:p>
          <a:p>
            <a:pPr marL="285750" indent="-285750">
              <a:buChar char="•"/>
            </a:pPr>
            <a:r>
              <a:rPr lang="en-GB">
                <a:latin typeface="Source Sans Pro"/>
                <a:ea typeface="Source Sans Pro"/>
              </a:rPr>
              <a:t>Terms &amp; Conditions</a:t>
            </a:r>
          </a:p>
          <a:p>
            <a:pPr marL="285750" indent="-285750">
              <a:buChar char="•"/>
            </a:pPr>
            <a:r>
              <a:rPr lang="en-GB">
                <a:latin typeface="Source Sans Pro"/>
                <a:ea typeface="Source Sans Pro"/>
              </a:rPr>
              <a:t>Brand awareness</a:t>
            </a:r>
          </a:p>
          <a:p>
            <a:pPr marL="285750" indent="-285750">
              <a:buChar char="•"/>
            </a:pPr>
            <a:r>
              <a:rPr lang="en-GB">
                <a:latin typeface="Source Sans Pro"/>
                <a:ea typeface="Source Sans Pro"/>
              </a:rPr>
              <a:t>Managing reviews</a:t>
            </a:r>
          </a:p>
          <a:p>
            <a:pPr marL="285750" indent="-285750">
              <a:buChar char="•"/>
            </a:pPr>
            <a:r>
              <a:rPr lang="en-GB">
                <a:latin typeface="Source Sans Pro"/>
                <a:ea typeface="Source Sans Pro"/>
              </a:rPr>
              <a:t>Operational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7DCC6-668B-E6CD-5363-99F2D4F72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1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3D0CE0-BF32-C941-80B1-B988552E57A4}"/>
              </a:ext>
            </a:extLst>
          </p:cNvPr>
          <p:cNvSpPr txBox="1"/>
          <p:nvPr/>
        </p:nvSpPr>
        <p:spPr>
          <a:xfrm>
            <a:off x="416085" y="477604"/>
            <a:ext cx="77361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Eveleth Clean Regular"/>
                <a:ea typeface="+mn-ea"/>
                <a:cs typeface="+mn-cs"/>
              </a:rPr>
              <a:t>FURTHER INFORMATION AND LINKS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D0F4F5-7662-4602-9B16-9A2E0E44AD29}"/>
              </a:ext>
            </a:extLst>
          </p:cNvPr>
          <p:cNvGrpSpPr/>
          <p:nvPr/>
        </p:nvGrpSpPr>
        <p:grpSpPr>
          <a:xfrm>
            <a:off x="341853" y="1367103"/>
            <a:ext cx="5323157" cy="1872749"/>
            <a:chOff x="341854" y="870114"/>
            <a:chExt cx="6220848" cy="13484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480448-41A1-4877-AAED-2349238D7335}"/>
                </a:ext>
              </a:extLst>
            </p:cNvPr>
            <p:cNvSpPr/>
            <p:nvPr/>
          </p:nvSpPr>
          <p:spPr>
            <a:xfrm>
              <a:off x="349650" y="870114"/>
              <a:ext cx="6213052" cy="26592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AF006E">
                      <a:lumMod val="75000"/>
                    </a:srgbClr>
                  </a:solidFill>
                  <a:effectLst/>
                  <a:uLnTx/>
                  <a:uFillTx/>
                  <a:latin typeface="Eveleth Clean Regular"/>
                  <a:ea typeface="+mn-ea"/>
                  <a:cs typeface="+mn-cs"/>
                </a:rPr>
                <a:t>Travel trade links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AE9D0A-1110-4D66-A950-9B17E324F514}"/>
                </a:ext>
              </a:extLst>
            </p:cNvPr>
            <p:cNvSpPr txBox="1"/>
            <p:nvPr/>
          </p:nvSpPr>
          <p:spPr>
            <a:xfrm>
              <a:off x="341854" y="1265627"/>
              <a:ext cx="5340300" cy="9528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VisitScotland.org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| Visit our dedicated Travel Trade advice pages, including: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3"/>
                </a:rPr>
                <a:t>Trade jargon buster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  <a:hlinkClick r:id="" action="ppaction://noaction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" action="ppaction://noaction"/>
                </a:rPr>
                <a:t>Understanding Travel Distribution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4"/>
                </a:rPr>
                <a:t>How to work with the Travel Trade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  <a:hlinkClick r:id="rId5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6"/>
                </a:rPr>
                <a:t>Preparing to work with the Travel Trade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021B7-AE3C-4E76-9A1C-CACDB69D13F9}"/>
                </a:ext>
              </a:extLst>
            </p:cNvPr>
            <p:cNvCxnSpPr>
              <a:cxnSpLocks/>
            </p:cNvCxnSpPr>
            <p:nvPr/>
          </p:nvCxnSpPr>
          <p:spPr>
            <a:xfrm>
              <a:off x="341854" y="1181380"/>
              <a:ext cx="521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BDCCF2-CE43-4BE7-8152-0B1D0FE27C66}"/>
              </a:ext>
            </a:extLst>
          </p:cNvPr>
          <p:cNvGrpSpPr/>
          <p:nvPr/>
        </p:nvGrpSpPr>
        <p:grpSpPr>
          <a:xfrm>
            <a:off x="341853" y="3797038"/>
            <a:ext cx="6437156" cy="1704410"/>
            <a:chOff x="6096000" y="4430125"/>
            <a:chExt cx="6199138" cy="170441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C671EA-B534-4B76-9822-DF01FF389E87}"/>
                </a:ext>
              </a:extLst>
            </p:cNvPr>
            <p:cNvSpPr/>
            <p:nvPr/>
          </p:nvSpPr>
          <p:spPr>
            <a:xfrm>
              <a:off x="6096000" y="4430125"/>
              <a:ext cx="61991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AF006E">
                      <a:lumMod val="75000"/>
                    </a:srgbClr>
                  </a:solidFill>
                  <a:effectLst/>
                  <a:uLnTx/>
                  <a:uFillTx/>
                  <a:latin typeface="Eveleth Clean Regular" panose="02010A04020200000003" pitchFamily="50" charset="0"/>
                  <a:ea typeface="+mn-ea"/>
                  <a:cs typeface="+mn-cs"/>
                </a:rPr>
                <a:t>Useful travel trade links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8735D7-2891-41E5-AAEC-444E629BB36E}"/>
                </a:ext>
              </a:extLst>
            </p:cNvPr>
            <p:cNvSpPr txBox="1"/>
            <p:nvPr/>
          </p:nvSpPr>
          <p:spPr>
            <a:xfrm>
              <a:off x="6096000" y="4811096"/>
              <a:ext cx="4884092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VisitBritain -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7"/>
                </a:rPr>
                <a:t>www.visitbritain.org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UKInbound -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8"/>
                </a:rPr>
                <a:t>www.ukinbound.org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European Tour Operator Association (ETOA) -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9"/>
                </a:rPr>
                <a:t>www.etoa.org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</a:rPr>
                <a:t>Coach Tourism Association (CTA) –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7"/>
                  </a:solidFill>
                  <a:effectLst/>
                  <a:uLnTx/>
                  <a:uFillTx/>
                  <a:latin typeface="Brandon Grotesque Regular"/>
                  <a:ea typeface="+mn-ea"/>
                  <a:cs typeface="+mn-cs"/>
                  <a:hlinkClick r:id="rId10"/>
                </a:rPr>
                <a:t>www.coachtourismassociation.co.uk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7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3B89EB-7E08-4FF4-96E5-5DAAC58B4FC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726849"/>
              <a:ext cx="4319827" cy="23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BE2A23-D43B-B60A-F6D7-9FA403A3642D}"/>
              </a:ext>
            </a:extLst>
          </p:cNvPr>
          <p:cNvSpPr txBox="1"/>
          <p:nvPr/>
        </p:nvSpPr>
        <p:spPr>
          <a:xfrm>
            <a:off x="6000749" y="1101328"/>
            <a:ext cx="5107781" cy="4351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00F2E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830053"/>
                </a:solidFill>
                <a:effectLst/>
                <a:uLnTx/>
                <a:uFillTx/>
                <a:latin typeface="Eveleth Clean Regular"/>
                <a:ea typeface="Source Sans Pro"/>
                <a:cs typeface="+mn-cs"/>
              </a:rPr>
              <a:t>Industry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830053"/>
              </a:solidFill>
              <a:effectLst/>
              <a:uLnTx/>
              <a:uFillTx/>
              <a:latin typeface="Eveleth Clean Regular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71D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</a:rPr>
              <a:t>Dedicated tourism industry advice. Our experienced team of Industry Relationship managers can be reached at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71D"/>
              </a:solidFill>
              <a:effectLst/>
              <a:uLnTx/>
              <a:uFillTx/>
              <a:latin typeface="Brandon Grotesque Regular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  <a:hlinkClick r:id="rId11"/>
              </a:rPr>
              <a:t>businesscommunications@visitscotland.com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</a:rPr>
              <a:t> 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</a:rPr>
              <a:t>to help with any questions you have about business growth or marketing.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Brandon Grotesque 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Visitscotland.org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: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</a:rPr>
              <a:t> Visit our dedicated business advice section </a:t>
            </a:r>
            <a:r>
              <a:rPr kumimoji="0" lang="en-GB" sz="1400" b="0" i="0" u="sng" strike="noStrike" kern="1200" cap="none" spc="0" normalizeH="0" baseline="0" noProof="0">
                <a:ln>
                  <a:noFill/>
                </a:ln>
                <a:solidFill>
                  <a:srgbClr val="B4B0B3"/>
                </a:solidFill>
                <a:effectLst/>
                <a:uLnTx/>
                <a:uFillTx/>
                <a:latin typeface="Brandon Grotesque Regular"/>
                <a:ea typeface="Source Sans Pro"/>
                <a:cs typeface="+mn-cs"/>
                <a:hlinkClick r:id="rId12"/>
              </a:rPr>
              <a:t>www.visitscotland.org/supporting-your-business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Brandon Grotesque 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B4B0B3"/>
              </a:solidFill>
              <a:effectLst/>
              <a:uLnTx/>
              <a:uFillTx/>
              <a:latin typeface="Brandon Grotesque Regular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Industry newsletter 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: Stay up to date with the  latest regional and national news by signing up to VisitScotland’s Tourism Insider newsletter at </a:t>
            </a:r>
            <a:r>
              <a:rPr kumimoji="0" lang="en-GB" sz="1400" b="0" i="0" u="sng" strike="noStrike" kern="1200" cap="none" spc="0" normalizeH="0" baseline="0" noProof="0">
                <a:ln>
                  <a:noFill/>
                </a:ln>
                <a:solidFill>
                  <a:srgbClr val="B4B0B3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  <a:hlinkClick r:id="rId13"/>
              </a:rPr>
              <a:t>www.visitscotland.org/news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AF006E"/>
              </a:solidFill>
              <a:effectLst/>
              <a:uLnTx/>
              <a:uFillTx/>
              <a:latin typeface="Eveleth Clean Regular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AF006E"/>
              </a:solidFill>
              <a:effectLst/>
              <a:uLnTx/>
              <a:uFillTx/>
              <a:latin typeface="Eveleth Clean Regular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AF006E"/>
              </a:solidFill>
              <a:effectLst/>
              <a:uLnTx/>
              <a:uFillTx/>
              <a:latin typeface="Eveleth Clean Regular"/>
              <a:ea typeface="Source Sans Pro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0F7376-D4F3-85A6-D009-7081AED66D29}"/>
              </a:ext>
            </a:extLst>
          </p:cNvPr>
          <p:cNvCxnSpPr/>
          <p:nvPr/>
        </p:nvCxnSpPr>
        <p:spPr>
          <a:xfrm flipV="1">
            <a:off x="5990034" y="1784746"/>
            <a:ext cx="3682601" cy="833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52193-275E-5B2C-01F5-D828B882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2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8339CF-F6C8-F12C-8DC9-8C3F9F2C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582FA-475C-96BC-FA10-A3012A9EBE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Patrick O’Shaughnessy VisitScotland Industry Manager (Development)</a:t>
            </a:r>
          </a:p>
        </p:txBody>
      </p:sp>
    </p:spTree>
    <p:extLst>
      <p:ext uri="{BB962C8B-B14F-4D97-AF65-F5344CB8AC3E}">
        <p14:creationId xmlns:p14="http://schemas.microsoft.com/office/powerpoint/2010/main" val="129557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5EE60A-04B1-9521-4C81-CC36CC9785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91440" bIns="45720" anchor="t"/>
          <a:lstStyle/>
          <a:p>
            <a:r>
              <a:rPr lang="en-GB" dirty="0">
                <a:latin typeface="Source Sans Pro"/>
                <a:ea typeface="Source Sans Pro"/>
              </a:rPr>
              <a:t>Travel Distribution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226F1-3FB5-CE94-F342-B93732060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91440" bIns="45720" anchor="t"/>
          <a:lstStyle/>
          <a:p>
            <a:r>
              <a:rPr lang="en-GB" dirty="0">
                <a:latin typeface="Source Sans Pro Semibold"/>
                <a:ea typeface="Source Sans Pro Semibold"/>
              </a:rPr>
              <a:t>Content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F7D07-E88F-9141-30FA-432AB92B2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45720" rIns="91440" bIns="45720" anchor="t"/>
          <a:lstStyle/>
          <a:p>
            <a:r>
              <a:rPr lang="en-GB" dirty="0">
                <a:latin typeface="Source Sans Pro"/>
                <a:ea typeface="Source Sans Pro"/>
              </a:rPr>
              <a:t>The International Opportunity</a:t>
            </a:r>
          </a:p>
          <a:p>
            <a:r>
              <a:rPr lang="en-GB" dirty="0">
                <a:latin typeface="Source Sans Pro"/>
                <a:ea typeface="Source Sans Pro"/>
              </a:rPr>
              <a:t>The Customer Journey</a:t>
            </a:r>
          </a:p>
          <a:p>
            <a:r>
              <a:rPr lang="en-GB" dirty="0">
                <a:latin typeface="Source Sans Pro"/>
                <a:ea typeface="Source Sans Pro"/>
              </a:rPr>
              <a:t>Its about Tech</a:t>
            </a:r>
          </a:p>
          <a:p>
            <a:r>
              <a:rPr lang="en-GB" dirty="0">
                <a:latin typeface="Source Sans Pro"/>
                <a:ea typeface="Source Sans Pro"/>
              </a:rPr>
              <a:t>Working </a:t>
            </a:r>
            <a:r>
              <a:rPr lang="en-GB">
                <a:latin typeface="Source Sans Pro"/>
                <a:ea typeface="Source Sans Pro"/>
              </a:rPr>
              <a:t>with Intermediaries</a:t>
            </a:r>
            <a:endParaRPr lang="en-GB" dirty="0">
              <a:latin typeface="Source Sans Pro"/>
              <a:ea typeface="Source Sans Pro"/>
            </a:endParaRPr>
          </a:p>
          <a:p>
            <a:r>
              <a:rPr lang="en-GB" dirty="0">
                <a:latin typeface="Source Sans Pro"/>
                <a:ea typeface="Source Sans Pro"/>
              </a:rPr>
              <a:t>Offline/Travel Trade distribution </a:t>
            </a:r>
          </a:p>
          <a:p>
            <a:endParaRPr lang="en-GB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0139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615BE-EAE9-A847-8BD6-05A8D9B7C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15164-84ED-F870-2CF0-246A3DD861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91440" bIns="45720" anchor="t"/>
          <a:lstStyle/>
          <a:p>
            <a:r>
              <a:rPr lang="en-GB" dirty="0">
                <a:latin typeface="Source Sans Pro Semibold"/>
                <a:ea typeface="Source Sans Pro Semibold"/>
              </a:rPr>
              <a:t>Travellers have changed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84880-A648-7E63-EC80-2B6C2998C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867" y="2433161"/>
            <a:ext cx="5400000" cy="3437287"/>
          </a:xfrm>
        </p:spPr>
        <p:txBody>
          <a:bodyPr lIns="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7B28B091-D80C-A3A1-4FF8-A12570A27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" y="1746384"/>
            <a:ext cx="12149328" cy="43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E265E6-5E3F-0454-9449-BA551E360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Travel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D5AD8-BB98-2FEB-189D-41BFEE48E2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D4A67-4870-C209-2C7A-2A899AB4C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4B682-7A87-3EFA-F513-6123879488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F9F90A-F7BB-3E2A-9A7A-F82C9D4F6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F290A-C1DD-1664-2075-AF123720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904568"/>
            <a:ext cx="12113342" cy="59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8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89875-96ED-7CC3-3A9C-8BBDF0DB2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869" y="1260000"/>
            <a:ext cx="4688149" cy="492443"/>
          </a:xfrm>
        </p:spPr>
        <p:txBody>
          <a:bodyPr/>
          <a:lstStyle/>
          <a:p>
            <a:r>
              <a:rPr lang="en-GB" dirty="0"/>
              <a:t>Why build international demand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D409-38D5-0C18-D5E4-905EA803D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6A19D-E903-326E-5E63-87B2FC4409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211" y="1909551"/>
            <a:ext cx="4388266" cy="4088126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International visitors critical to business recovery – to build back tourism sustainably</a:t>
            </a:r>
            <a:r>
              <a:rPr lang="en-US" sz="1600" b="0" i="0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​</a:t>
            </a:r>
            <a:endParaRPr lang="en-US" b="0" i="0" dirty="0">
              <a:solidFill>
                <a:srgbClr val="200E2E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On average US visitors spend </a:t>
            </a:r>
            <a:r>
              <a:rPr lang="en-GB" sz="1600" b="1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4x</a:t>
            </a: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 more than a UK visitor; EU visitors </a:t>
            </a:r>
            <a:r>
              <a:rPr lang="en-GB" sz="1600" b="1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spend twice</a:t>
            </a: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 as much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Promoting internationally to a range of key markets will mitigate against fluctuating economic challenges – reducing risk for over reliance on one market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Working with intermediaries (travel trade &amp; digital online) to selling Scotland – so they can act as your in-market voices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00E2E"/>
                </a:solidFill>
                <a:effectLst/>
                <a:latin typeface="Source Sans Pro" panose="020B0503030403020204" pitchFamily="34" charset="0"/>
              </a:rPr>
              <a:t>Scotland has a relatively low share of total outbound tourism from our key international markets, so opportunity to influence the right growth for Scotland (people, communities and visitors)</a:t>
            </a:r>
            <a:endParaRPr lang="en-GB" b="0" i="0" dirty="0">
              <a:solidFill>
                <a:srgbClr val="200E2E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7FE190-AE7C-80DA-11FC-CC3A1B21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39" y="-25297"/>
            <a:ext cx="6817135" cy="693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0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89875-96ED-7CC3-3A9C-8BBDF0DB2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870" y="1260000"/>
            <a:ext cx="3902604" cy="492443"/>
          </a:xfrm>
        </p:spPr>
        <p:txBody>
          <a:bodyPr/>
          <a:lstStyle/>
          <a:p>
            <a:r>
              <a:rPr lang="en-GB" dirty="0"/>
              <a:t>Where Visitors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D409-38D5-0C18-D5E4-905EA803D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D4B277-B5B9-15E4-D244-49C7045F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6" y="1752443"/>
            <a:ext cx="11479227" cy="44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BF689-101A-ADA5-CCD2-F06AF8F49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BB652-8D2A-0827-1DA4-87A502FDB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C1732-DD21-288E-4552-25E715A3F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6FD89-79B9-DEEE-D4D4-9BB134C03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DCF77-F17A-93B0-AFD3-4B7C7105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3" y="213864"/>
            <a:ext cx="11879333" cy="58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89875-96ED-7CC3-3A9C-8BBDF0DB2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870" y="1260000"/>
            <a:ext cx="3902604" cy="492443"/>
          </a:xfrm>
        </p:spPr>
        <p:txBody>
          <a:bodyPr/>
          <a:lstStyle/>
          <a:p>
            <a:r>
              <a:rPr lang="en-GB" dirty="0"/>
              <a:t>Where Visitors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ED1E-51F1-9B9C-FE29-9924F3687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869" y="1761624"/>
            <a:ext cx="3637909" cy="492443"/>
          </a:xfrm>
        </p:spPr>
        <p:txBody>
          <a:bodyPr/>
          <a:lstStyle/>
          <a:p>
            <a:r>
              <a:rPr lang="en-GB" dirty="0"/>
              <a:t>Many Information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D409-38D5-0C18-D5E4-905EA803D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6A19D-E903-326E-5E63-87B2FC4409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Important to understand your target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Important to understand different strengths of each channel</a:t>
            </a:r>
          </a:p>
        </p:txBody>
      </p:sp>
      <p:pic>
        <p:nvPicPr>
          <p:cNvPr id="6" name="Picture 5" descr="A graph of a customer journey">
            <a:extLst>
              <a:ext uri="{FF2B5EF4-FFF2-40B4-BE49-F238E27FC236}">
                <a16:creationId xmlns:a16="http://schemas.microsoft.com/office/drawing/2014/main" id="{93B27C50-FB0C-6DB0-EB5B-368FC6E4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40" y="2420"/>
            <a:ext cx="7729728" cy="68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2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615BE-EAE9-A847-8BD6-05A8D9B7C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Travel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15164-84ED-F870-2CF0-246A3DD861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91440" bIns="45720" anchor="t"/>
          <a:lstStyle/>
          <a:p>
            <a:r>
              <a:rPr lang="en-GB" dirty="0">
                <a:latin typeface="Source Sans Pro Semibold"/>
                <a:ea typeface="Source Sans Pro Semibold"/>
              </a:rPr>
              <a:t>How Visitors buy their holiday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84880-A648-7E63-EC80-2B6C2998C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867" y="2433161"/>
            <a:ext cx="5400000" cy="3437287"/>
          </a:xfrm>
        </p:spPr>
        <p:txBody>
          <a:bodyPr lIns="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8B1FF-3E26-8B33-B625-3E4FBA9E49C2}"/>
              </a:ext>
            </a:extLst>
          </p:cNvPr>
          <p:cNvSpPr txBox="1"/>
          <p:nvPr/>
        </p:nvSpPr>
        <p:spPr>
          <a:xfrm>
            <a:off x="468867" y="1811547"/>
            <a:ext cx="99345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18C77DD7-A4D7-E998-5113-D22632BF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4" y="1817736"/>
            <a:ext cx="11611444" cy="4163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C1C97-1987-2CC8-F527-7406F16E7FC3}"/>
              </a:ext>
            </a:extLst>
          </p:cNvPr>
          <p:cNvSpPr txBox="1"/>
          <p:nvPr/>
        </p:nvSpPr>
        <p:spPr>
          <a:xfrm>
            <a:off x="5809488" y="6236208"/>
            <a:ext cx="60228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0E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(Sources: TripAdvisor; Google; Expedia; VisitBritain)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0E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989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_option 1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E7122988-A083-E348-B3E5-A82C88209438}"/>
    </a:ext>
  </a:extLst>
</a:theme>
</file>

<file path=ppt/theme/theme10.xml><?xml version="1.0" encoding="utf-8"?>
<a:theme xmlns:a="http://schemas.openxmlformats.org/drawingml/2006/main" name="End slide_option 2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2EFBB799-1626-7346-B3F8-0A6CB2DF058C}"/>
    </a:ext>
  </a:extLst>
</a:theme>
</file>

<file path=ppt/theme/theme11.xml><?xml version="1.0" encoding="utf-8"?>
<a:theme xmlns:a="http://schemas.openxmlformats.org/drawingml/2006/main" name="End slide_own image_option 3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2EFBB799-1626-7346-B3F8-0A6CB2DF058C}"/>
    </a:ext>
  </a:extLst>
</a:theme>
</file>

<file path=ppt/theme/theme12.xml><?xml version="1.0" encoding="utf-8"?>
<a:theme xmlns:a="http://schemas.openxmlformats.org/drawingml/2006/main" name="1_Content pages_light background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marL="0" marR="0" indent="0" algn="ctr" defTabSz="914400" rtl="0" eaLnBrk="1" fontAlgn="auto" latinLnBrk="0" hangingPunct="1">
          <a:lnSpc>
            <a:spcPct val="90000"/>
          </a:lnSpc>
          <a:spcBef>
            <a:spcPts val="1000"/>
          </a:spcBef>
          <a:spcAft>
            <a:spcPts val="0"/>
          </a:spcAft>
          <a:buClrTx/>
          <a:buSzTx/>
          <a:buFont typeface="Arial" panose="020B0604020202020204" pitchFamily="34" charset="0"/>
          <a:buNone/>
          <a:tabLst/>
          <a:defRPr kumimoji="0" sz="1200" b="0" i="0" u="none" strike="noStrike" kern="1200" cap="none" spc="0" normalizeH="0" baseline="0" noProof="0" dirty="0">
            <a:ln>
              <a:noFill/>
            </a:ln>
            <a:solidFill>
              <a:srgbClr val="200E2E"/>
            </a:solidFill>
            <a:effectLst/>
            <a:uLnTx/>
            <a:uFillTx/>
            <a:latin typeface="Eveleth Clean Regular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7A9ACA53-207E-8440-AF78-BF7E4AA63547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_option 2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2EFBB799-1626-7346-B3F8-0A6CB2DF058C}"/>
    </a:ext>
  </a:extLst>
</a:theme>
</file>

<file path=ppt/theme/theme3.xml><?xml version="1.0" encoding="utf-8"?>
<a:theme xmlns:a="http://schemas.openxmlformats.org/drawingml/2006/main" name="Cover slide_option 3 - own image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2EFBB799-1626-7346-B3F8-0A6CB2DF058C}"/>
    </a:ext>
  </a:extLst>
</a:theme>
</file>

<file path=ppt/theme/theme4.xml><?xml version="1.0" encoding="utf-8"?>
<a:theme xmlns:a="http://schemas.openxmlformats.org/drawingml/2006/main" name="Section title slide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7C077909-7211-6945-8181-2D2491D14FFE}"/>
    </a:ext>
  </a:extLst>
</a:theme>
</file>

<file path=ppt/theme/theme5.xml><?xml version="1.0" encoding="utf-8"?>
<a:theme xmlns:a="http://schemas.openxmlformats.org/drawingml/2006/main" name="Content pages_dark background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A43B906F-F457-AC44-81A4-E24D1FC87077}"/>
    </a:ext>
  </a:extLst>
</a:theme>
</file>

<file path=ppt/theme/theme6.xml><?xml version="1.0" encoding="utf-8"?>
<a:theme xmlns:a="http://schemas.openxmlformats.org/drawingml/2006/main" name="Content pages_light background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7A9ACA53-207E-8440-AF78-BF7E4AA63547}"/>
    </a:ext>
  </a:extLst>
</a:theme>
</file>

<file path=ppt/theme/theme7.xml><?xml version="1.0" encoding="utf-8"?>
<a:theme xmlns:a="http://schemas.openxmlformats.org/drawingml/2006/main" name="Image slides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Quote slide_text on image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1FC529F7-F191-8C48-9142-1108F6C98683}"/>
    </a:ext>
  </a:extLst>
</a:theme>
</file>

<file path=ppt/theme/theme9.xml><?xml version="1.0" encoding="utf-8"?>
<a:theme xmlns:a="http://schemas.openxmlformats.org/drawingml/2006/main" name="End slide_option 1">
  <a:themeElements>
    <a:clrScheme name="VisitScotland theme">
      <a:dk1>
        <a:srgbClr val="200E2E"/>
      </a:dk1>
      <a:lt1>
        <a:srgbClr val="F0EFF3"/>
      </a:lt1>
      <a:dk2>
        <a:srgbClr val="230049"/>
      </a:dk2>
      <a:lt2>
        <a:srgbClr val="F0EFF3"/>
      </a:lt2>
      <a:accent1>
        <a:srgbClr val="5B2487"/>
      </a:accent1>
      <a:accent2>
        <a:srgbClr val="230149"/>
      </a:accent2>
      <a:accent3>
        <a:srgbClr val="535396"/>
      </a:accent3>
      <a:accent4>
        <a:srgbClr val="AFAFD5"/>
      </a:accent4>
      <a:accent5>
        <a:srgbClr val="17BEBB"/>
      </a:accent5>
      <a:accent6>
        <a:srgbClr val="04C751"/>
      </a:accent6>
      <a:hlink>
        <a:srgbClr val="1F49D6"/>
      </a:hlink>
      <a:folHlink>
        <a:srgbClr val="1F49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 Presentation template_June 2023" id="{94EE42AB-C066-B84F-B09A-BE8E561750B8}" vid="{46ACA3DD-B564-AC4C-8594-467624780F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_x0020_Type0 xmlns="25567B93-3527-49A1-93B4-05F30E70FEBC">Procedure and Guideline</File_x0020_Type0>
    <Date_x0020_of_x0020_Next_x0020_Review xmlns="25567B93-3527-49A1-93B4-05F30E70FEBC">2023-09-28T23:00:00+00:00</Date_x0020_of_x0020_Next_x0020_Review>
    <lcf76f155ced4ddcb4097134ff3c332f xmlns="25567b93-3527-49a1-93b4-05f30e70febc">
      <Terms xmlns="http://schemas.microsoft.com/office/infopath/2007/PartnerControls"/>
    </lcf76f155ced4ddcb4097134ff3c332f>
    <ReportOwner xmlns="http://schemas.microsoft.com/sharepoint/v3">
      <UserInfo>
        <DisplayName>FIONA JACK</DisplayName>
        <AccountId>91</AccountId>
        <AccountType/>
      </UserInfo>
    </ReportOwner>
    <Team xmlns="25567B93-3527-49A1-93B4-05F30E70FEBC">Branding</Team>
    <TaxCatchAll xmlns="4ef614e8-8087-41f7-b56d-bb958dbe4d3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80AC3C695A34EB6DF7C6A13AA4692" ma:contentTypeVersion="58" ma:contentTypeDescription="Create a new document." ma:contentTypeScope="" ma:versionID="76071b6a1af56d87bc49f2c4b61c1103">
  <xsd:schema xmlns:xsd="http://www.w3.org/2001/XMLSchema" xmlns:xs="http://www.w3.org/2001/XMLSchema" xmlns:p="http://schemas.microsoft.com/office/2006/metadata/properties" xmlns:ns1="http://schemas.microsoft.com/sharepoint/v3" xmlns:ns2="25567B93-3527-49A1-93B4-05F30E70FEBC" xmlns:ns3="25567b93-3527-49a1-93b4-05f30e70febc" xmlns:ns4="684b5669-1069-417a-b34b-d9120daa0628" xmlns:ns5="4ef614e8-8087-41f7-b56d-bb958dbe4d35" targetNamespace="http://schemas.microsoft.com/office/2006/metadata/properties" ma:root="true" ma:fieldsID="911282bf106dca780782d73099418add" ns1:_="" ns2:_="" ns3:_="" ns4:_="" ns5:_="">
    <xsd:import namespace="http://schemas.microsoft.com/sharepoint/v3"/>
    <xsd:import namespace="25567B93-3527-49A1-93B4-05F30E70FEBC"/>
    <xsd:import namespace="25567b93-3527-49a1-93b4-05f30e70febc"/>
    <xsd:import namespace="684b5669-1069-417a-b34b-d9120daa0628"/>
    <xsd:import namespace="4ef614e8-8087-41f7-b56d-bb958dbe4d35"/>
    <xsd:element name="properties">
      <xsd:complexType>
        <xsd:sequence>
          <xsd:element name="documentManagement">
            <xsd:complexType>
              <xsd:all>
                <xsd:element ref="ns1:ReportOwner"/>
                <xsd:element ref="ns2:File_x0020_Type0"/>
                <xsd:element ref="ns2:Team"/>
                <xsd:element ref="ns2:Date_x0020_of_x0020_Next_x0020_Review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portOwner" ma:index="2" ma:displayName="Owner" ma:description="Owner of this document" ma:list="UserInfo" ma:SharePointGroup="0" ma:internalName="ReportOwne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67B93-3527-49A1-93B4-05F30E70FEBC" elementFormDefault="qualified">
    <xsd:import namespace="http://schemas.microsoft.com/office/2006/documentManagement/types"/>
    <xsd:import namespace="http://schemas.microsoft.com/office/infopath/2007/PartnerControls"/>
    <xsd:element name="File_x0020_Type0" ma:index="3" ma:displayName="File Type" ma:format="Dropdown" ma:internalName="File_x0020_Type0" ma:readOnly="false">
      <xsd:simpleType>
        <xsd:restriction base="dms:Choice">
          <xsd:enumeration value="Policy"/>
          <xsd:enumeration value="Procedure and Guideline"/>
        </xsd:restriction>
      </xsd:simpleType>
    </xsd:element>
    <xsd:element name="Team" ma:index="4" ma:displayName="Team" ma:format="Dropdown" ma:internalName="Team" ma:readOnly="false">
      <xsd:simpleType>
        <xsd:restriction base="dms:Choice">
          <xsd:enumeration value="Global Brand &amp; Marketing Comms"/>
          <xsd:enumeration value="Human Resources"/>
          <xsd:enumeration value="Information Technology &amp; Digital"/>
          <xsd:enumeration value="Facilities"/>
          <xsd:enumeration value="Finance"/>
          <xsd:enumeration value="Procurement"/>
          <xsd:enumeration value="Sage"/>
          <xsd:enumeration value="Information Management"/>
          <xsd:enumeration value="Complaints"/>
          <xsd:enumeration value="Branding"/>
          <xsd:enumeration value="Learning &amp; Development"/>
        </xsd:restriction>
      </xsd:simpleType>
    </xsd:element>
    <xsd:element name="Date_x0020_of_x0020_Next_x0020_Review" ma:index="5" ma:displayName="Date of Next Review" ma:format="DateOnly" ma:internalName="Date_x0020_of_x0020_Next_x0020_Review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67b93-3527-49a1-93b4-05f30e70fe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8ecd957c-f948-4681-a449-b33d9791d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4b5669-1069-417a-b34b-d9120daa0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614e8-8087-41f7-b56d-bb958dbe4d3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9bdb2061-a821-496a-9afd-0158512d0db2}" ma:internalName="TaxCatchAll" ma:showField="CatchAllData" ma:web="684b5669-1069-417a-b34b-d9120daa0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5DF05E-5B16-4CC9-8BDD-84FF4A5CDA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D09906-4F6D-4AAC-9297-C87E68C8FA01}">
  <ds:schemaRefs>
    <ds:schemaRef ds:uri="http://schemas.microsoft.com/office/2006/metadata/properties"/>
    <ds:schemaRef ds:uri="http://schemas.microsoft.com/office/infopath/2007/PartnerControls"/>
    <ds:schemaRef ds:uri="25567B93-3527-49A1-93B4-05F30E70FEBC"/>
    <ds:schemaRef ds:uri="25567b93-3527-49a1-93b4-05f30e70febc"/>
    <ds:schemaRef ds:uri="http://schemas.microsoft.com/sharepoint/v3"/>
    <ds:schemaRef ds:uri="4ef614e8-8087-41f7-b56d-bb958dbe4d35"/>
  </ds:schemaRefs>
</ds:datastoreItem>
</file>

<file path=customXml/itemProps3.xml><?xml version="1.0" encoding="utf-8"?>
<ds:datastoreItem xmlns:ds="http://schemas.openxmlformats.org/officeDocument/2006/customXml" ds:itemID="{A40553EA-5493-4944-AAFC-C4C62BA4E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5567B93-3527-49A1-93B4-05F30E70FEBC"/>
    <ds:schemaRef ds:uri="25567b93-3527-49a1-93b4-05f30e70febc"/>
    <ds:schemaRef ds:uri="684b5669-1069-417a-b34b-d9120daa0628"/>
    <ds:schemaRef ds:uri="4ef614e8-8087-41f7-b56d-bb958dbe4d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1489</Words>
  <Application>Microsoft Office PowerPoint</Application>
  <PresentationFormat>Widescreen</PresentationFormat>
  <Paragraphs>146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</vt:lpstr>
      <vt:lpstr>Brandon Grotesque Medium</vt:lpstr>
      <vt:lpstr>Brandon Grotesque Regular</vt:lpstr>
      <vt:lpstr>Calibri</vt:lpstr>
      <vt:lpstr>Calibri Light</vt:lpstr>
      <vt:lpstr>Eveleth Clean Regular</vt:lpstr>
      <vt:lpstr>Source Sans Pro</vt:lpstr>
      <vt:lpstr>Source Sans Pro Light</vt:lpstr>
      <vt:lpstr>Source Sans Pro Semibold</vt:lpstr>
      <vt:lpstr>Cover slide_option 1</vt:lpstr>
      <vt:lpstr>Cover slide_option 2</vt:lpstr>
      <vt:lpstr>Cover slide_option 3 - own image</vt:lpstr>
      <vt:lpstr>Section title slide</vt:lpstr>
      <vt:lpstr>Content pages_dark background</vt:lpstr>
      <vt:lpstr>Content pages_light background</vt:lpstr>
      <vt:lpstr>Image slides</vt:lpstr>
      <vt:lpstr>Quote slide_text on image</vt:lpstr>
      <vt:lpstr>End slide_option 1</vt:lpstr>
      <vt:lpstr>End slide_option 2</vt:lpstr>
      <vt:lpstr>End slide_own image_option 3</vt:lpstr>
      <vt:lpstr>1_Content pages_light background</vt:lpstr>
      <vt:lpstr>Perth Museum – Industry Webinar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Dominika Meldrum</dc:creator>
  <cp:lastModifiedBy>Patrick O'Shaughnessy</cp:lastModifiedBy>
  <cp:revision>29</cp:revision>
  <dcterms:created xsi:type="dcterms:W3CDTF">2023-05-19T22:47:55Z</dcterms:created>
  <dcterms:modified xsi:type="dcterms:W3CDTF">2023-11-22T15:00:55Z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0x0101001E980AC3C695A34EB6DF7C6A13AA4692</vt:lpwstr>
  </property>
  <property fmtid="{D5CDD505-2E9C-101B-9397-08002B2CF9AE}" pid="3" name="MediaServiceImageTags">
    <vt:lpwstr/>
  </property>
</Properties>
</file>