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315" r:id="rId3"/>
    <p:sldId id="322" r:id="rId4"/>
    <p:sldId id="317" r:id="rId5"/>
    <p:sldId id="327" r:id="rId6"/>
    <p:sldId id="326" r:id="rId7"/>
    <p:sldId id="325" r:id="rId8"/>
    <p:sldId id="329" r:id="rId9"/>
    <p:sldId id="262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Open Sans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308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1189A-9DD9-4E10-846B-F3A34B2CA092}" type="datetimeFigureOut">
              <a:rPr lang="en-GB" smtClean="0"/>
              <a:t>25/05/2023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5991E-82F6-4997-B3B0-506FB4AC4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315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ABOUT US: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991E-82F6-4997-B3B0-506FB4AC4C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84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Themes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991E-82F6-4997-B3B0-506FB4AC4C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646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Themes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991E-82F6-4997-B3B0-506FB4AC4C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332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Our Themes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991E-82F6-4997-B3B0-506FB4AC4C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628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About The Hauntings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991E-82F6-4997-B3B0-506FB4AC4C2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652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About The Hauntings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991E-82F6-4997-B3B0-506FB4AC4C2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060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5991E-82F6-4997-B3B0-506FB4AC4C2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42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1452" y="7988479"/>
            <a:ext cx="2587858" cy="1538599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01574" y="985302"/>
            <a:ext cx="8531185" cy="6060738"/>
            <a:chOff x="-436168" y="-1264583"/>
            <a:chExt cx="11374913" cy="8080983"/>
          </a:xfrm>
        </p:grpSpPr>
        <p:sp>
          <p:nvSpPr>
            <p:cNvPr id="8" name="TextBox 8"/>
            <p:cNvSpPr txBox="1"/>
            <p:nvPr/>
          </p:nvSpPr>
          <p:spPr>
            <a:xfrm>
              <a:off x="-287869" y="-1264583"/>
              <a:ext cx="11226614" cy="27410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The Black Watch Castle and Museum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436168" y="6210080"/>
              <a:ext cx="10099586" cy="606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endParaRPr lang="en-US" sz="2799" spc="55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846B4BA-C18D-41A1-AA1B-38781732F5F9}"/>
              </a:ext>
            </a:extLst>
          </p:cNvPr>
          <p:cNvSpPr txBox="1"/>
          <p:nvPr/>
        </p:nvSpPr>
        <p:spPr>
          <a:xfrm>
            <a:off x="812797" y="3238500"/>
            <a:ext cx="7035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The Hauntings</a:t>
            </a:r>
          </a:p>
          <a:p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en-GB" sz="32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st</a:t>
            </a: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July – 12</a:t>
            </a:r>
            <a:r>
              <a:rPr lang="en-GB" sz="32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th</a:t>
            </a:r>
            <a:r>
              <a:rPr lang="en-GB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November 2023</a:t>
            </a:r>
          </a:p>
        </p:txBody>
      </p:sp>
      <p:pic>
        <p:nvPicPr>
          <p:cNvPr id="10" name="Picture 9" descr="A picture containing outdoor, tree, sky, grass&#10;&#10;Description automatically generated">
            <a:extLst>
              <a:ext uri="{FF2B5EF4-FFF2-40B4-BE49-F238E27FC236}">
                <a16:creationId xmlns:a16="http://schemas.microsoft.com/office/drawing/2014/main" id="{5862F739-1C44-4BDB-9107-2FD4B88617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r="24224"/>
          <a:stretch/>
        </p:blipFill>
        <p:spPr>
          <a:xfrm>
            <a:off x="8661925" y="733756"/>
            <a:ext cx="8899626" cy="88194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719476" y="563771"/>
            <a:ext cx="842452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FFFFFF"/>
                </a:solidFill>
                <a:latin typeface="Open Sans Bold"/>
              </a:rPr>
              <a:t>The Hauntings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2D0FDAD-6C36-4BA2-AA10-561E023DD1A5}"/>
              </a:ext>
            </a:extLst>
          </p:cNvPr>
          <p:cNvSpPr txBox="1"/>
          <p:nvPr/>
        </p:nvSpPr>
        <p:spPr>
          <a:xfrm>
            <a:off x="788259" y="3211932"/>
            <a:ext cx="8415676" cy="2670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46C469D-C808-2646-AF1A-D56FF39E3007}"/>
              </a:ext>
            </a:extLst>
          </p:cNvPr>
          <p:cNvSpPr txBox="1"/>
          <p:nvPr/>
        </p:nvSpPr>
        <p:spPr>
          <a:xfrm>
            <a:off x="729469" y="1307149"/>
            <a:ext cx="8424524" cy="8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dirty="0">
                <a:solidFill>
                  <a:srgbClr val="FFFFFF"/>
                </a:solidFill>
                <a:latin typeface="Open Sans Bold"/>
              </a:rPr>
              <a:t>1 July – 12 November 2023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44F78A82-1144-D6D0-2582-2902C6EE2285}"/>
              </a:ext>
            </a:extLst>
          </p:cNvPr>
          <p:cNvSpPr txBox="1"/>
          <p:nvPr/>
        </p:nvSpPr>
        <p:spPr>
          <a:xfrm>
            <a:off x="719476" y="2842968"/>
            <a:ext cx="9567524" cy="2670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pic>
        <p:nvPicPr>
          <p:cNvPr id="6" name="Picture 5" descr="A picture containing outdoor, cloud, building, sky&#10;&#10;Description automatically generated">
            <a:extLst>
              <a:ext uri="{FF2B5EF4-FFF2-40B4-BE49-F238E27FC236}">
                <a16:creationId xmlns:a16="http://schemas.microsoft.com/office/drawing/2014/main" id="{DB729842-46C1-CCA9-BFAB-40B929A02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993140"/>
            <a:ext cx="18409920" cy="122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02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33333"/>
          </a:solidFill>
        </p:spPr>
      </p:sp>
      <p:sp>
        <p:nvSpPr>
          <p:cNvPr id="9" name="TextBox 9"/>
          <p:cNvSpPr txBox="1"/>
          <p:nvPr/>
        </p:nvSpPr>
        <p:spPr>
          <a:xfrm>
            <a:off x="4191000" y="1257300"/>
            <a:ext cx="103632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0" dirty="0">
                <a:solidFill>
                  <a:srgbClr val="FFFFFF"/>
                </a:solidFill>
                <a:latin typeface="Open Sans Bold"/>
              </a:rPr>
              <a:t>Something BIG is coming to Perth this Summer!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2D0FDAD-6C36-4BA2-AA10-561E023DD1A5}"/>
              </a:ext>
            </a:extLst>
          </p:cNvPr>
          <p:cNvSpPr txBox="1"/>
          <p:nvPr/>
        </p:nvSpPr>
        <p:spPr>
          <a:xfrm>
            <a:off x="788259" y="3211932"/>
            <a:ext cx="8415676" cy="2670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4C07B89-7FCF-1D44-70E8-9B6A399F4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0600" y="9029700"/>
            <a:ext cx="1677268" cy="9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52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E2D0FDAD-6C36-4BA2-AA10-561E023DD1A5}"/>
              </a:ext>
            </a:extLst>
          </p:cNvPr>
          <p:cNvSpPr txBox="1"/>
          <p:nvPr/>
        </p:nvSpPr>
        <p:spPr>
          <a:xfrm>
            <a:off x="8305800" y="2465445"/>
            <a:ext cx="8415676" cy="2670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CA373BAA-0231-2CC6-770D-EB1964AB976D}"/>
              </a:ext>
            </a:extLst>
          </p:cNvPr>
          <p:cNvSpPr txBox="1"/>
          <p:nvPr/>
        </p:nvSpPr>
        <p:spPr>
          <a:xfrm>
            <a:off x="293889" y="1071260"/>
            <a:ext cx="8424524" cy="8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dirty="0">
                <a:solidFill>
                  <a:srgbClr val="FFFFFF"/>
                </a:solidFill>
                <a:latin typeface="Open Sans Bold"/>
              </a:rPr>
              <a:t>The Black Watch Castle and Museum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826BEE9-00DD-9169-EB27-0946C8169A4C}"/>
              </a:ext>
            </a:extLst>
          </p:cNvPr>
          <p:cNvSpPr txBox="1"/>
          <p:nvPr/>
        </p:nvSpPr>
        <p:spPr>
          <a:xfrm>
            <a:off x="351672" y="3696073"/>
            <a:ext cx="9796124" cy="5994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July to 31</a:t>
            </a:r>
            <a:r>
              <a:rPr lang="en-GB" sz="3600" b="1" baseline="30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August </a:t>
            </a:r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 </a:t>
            </a:r>
          </a:p>
          <a:p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Culture in the community</a:t>
            </a:r>
            <a:endParaRPr lang="en-GB" sz="36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September to 31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October</a:t>
            </a:r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The impact of conflict</a:t>
            </a:r>
          </a:p>
          <a:p>
            <a:endParaRPr lang="en-GB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November to 12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November</a:t>
            </a:r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Remembrance and commemoration</a:t>
            </a:r>
          </a:p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D4C9B86-B573-2C39-202F-11365D5CE10C}"/>
              </a:ext>
            </a:extLst>
          </p:cNvPr>
          <p:cNvSpPr txBox="1"/>
          <p:nvPr/>
        </p:nvSpPr>
        <p:spPr>
          <a:xfrm>
            <a:off x="264986" y="1824649"/>
            <a:ext cx="8424524" cy="8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dirty="0">
                <a:solidFill>
                  <a:srgbClr val="FFFFFF"/>
                </a:solidFill>
                <a:latin typeface="Open Sans Bold"/>
              </a:rPr>
              <a:t>1 July – 12 November 2023</a:t>
            </a:r>
          </a:p>
        </p:txBody>
      </p:sp>
      <p:pic>
        <p:nvPicPr>
          <p:cNvPr id="7" name="Picture 6" descr="A picture containing sky, cloud, statue, outdoor&#10;&#10;Description automatically generated">
            <a:extLst>
              <a:ext uri="{FF2B5EF4-FFF2-40B4-BE49-F238E27FC236}">
                <a16:creationId xmlns:a16="http://schemas.microsoft.com/office/drawing/2014/main" id="{6443C86C-DBF1-836C-7C9C-A8461A1FF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90"/>
            <a:ext cx="19659600" cy="103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01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E2D0FDAD-6C36-4BA2-AA10-561E023DD1A5}"/>
              </a:ext>
            </a:extLst>
          </p:cNvPr>
          <p:cNvSpPr txBox="1"/>
          <p:nvPr/>
        </p:nvSpPr>
        <p:spPr>
          <a:xfrm>
            <a:off x="8305800" y="2465445"/>
            <a:ext cx="8415676" cy="2670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CA373BAA-0231-2CC6-770D-EB1964AB976D}"/>
              </a:ext>
            </a:extLst>
          </p:cNvPr>
          <p:cNvSpPr txBox="1"/>
          <p:nvPr/>
        </p:nvSpPr>
        <p:spPr>
          <a:xfrm>
            <a:off x="293889" y="1071260"/>
            <a:ext cx="8424524" cy="8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dirty="0">
                <a:solidFill>
                  <a:srgbClr val="FFFFFF"/>
                </a:solidFill>
                <a:latin typeface="Open Sans Bold"/>
              </a:rPr>
              <a:t>The Black Watch Castle and Museum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826BEE9-00DD-9169-EB27-0946C8169A4C}"/>
              </a:ext>
            </a:extLst>
          </p:cNvPr>
          <p:cNvSpPr txBox="1"/>
          <p:nvPr/>
        </p:nvSpPr>
        <p:spPr>
          <a:xfrm>
            <a:off x="351672" y="3696073"/>
            <a:ext cx="9796124" cy="5994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July to 31</a:t>
            </a:r>
            <a:r>
              <a:rPr lang="en-GB" sz="3600" b="1" baseline="30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August </a:t>
            </a:r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 </a:t>
            </a:r>
          </a:p>
          <a:p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Culture in the community</a:t>
            </a:r>
            <a:endParaRPr lang="en-GB" sz="36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September to 31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October</a:t>
            </a:r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The impact of conflict</a:t>
            </a:r>
          </a:p>
          <a:p>
            <a:endParaRPr lang="en-GB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November to 12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November</a:t>
            </a:r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Remembrance and commemoration</a:t>
            </a:r>
          </a:p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D4C9B86-B573-2C39-202F-11365D5CE10C}"/>
              </a:ext>
            </a:extLst>
          </p:cNvPr>
          <p:cNvSpPr txBox="1"/>
          <p:nvPr/>
        </p:nvSpPr>
        <p:spPr>
          <a:xfrm>
            <a:off x="264986" y="1824649"/>
            <a:ext cx="8424524" cy="8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dirty="0">
                <a:solidFill>
                  <a:srgbClr val="FFFFFF"/>
                </a:solidFill>
                <a:latin typeface="Open Sans Bold"/>
              </a:rPr>
              <a:t>1 July – 12 November 2023</a:t>
            </a:r>
          </a:p>
        </p:txBody>
      </p:sp>
      <p:pic>
        <p:nvPicPr>
          <p:cNvPr id="8" name="Picture 7" descr="A group of people standing around a statue&#10;&#10;Description automatically generated with medium confidence">
            <a:extLst>
              <a:ext uri="{FF2B5EF4-FFF2-40B4-BE49-F238E27FC236}">
                <a16:creationId xmlns:a16="http://schemas.microsoft.com/office/drawing/2014/main" id="{57DFB46F-1F21-39FB-7D70-EDD762585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59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3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E2D0FDAD-6C36-4BA2-AA10-561E023DD1A5}"/>
              </a:ext>
            </a:extLst>
          </p:cNvPr>
          <p:cNvSpPr txBox="1"/>
          <p:nvPr/>
        </p:nvSpPr>
        <p:spPr>
          <a:xfrm>
            <a:off x="8305800" y="2465445"/>
            <a:ext cx="8415676" cy="2670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CA373BAA-0231-2CC6-770D-EB1964AB976D}"/>
              </a:ext>
            </a:extLst>
          </p:cNvPr>
          <p:cNvSpPr txBox="1"/>
          <p:nvPr/>
        </p:nvSpPr>
        <p:spPr>
          <a:xfrm>
            <a:off x="293889" y="1071260"/>
            <a:ext cx="8424524" cy="8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dirty="0">
                <a:solidFill>
                  <a:srgbClr val="FFFFFF"/>
                </a:solidFill>
                <a:latin typeface="Open Sans Bold"/>
              </a:rPr>
              <a:t>The Black Watch Castle and Museum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826BEE9-00DD-9169-EB27-0946C8169A4C}"/>
              </a:ext>
            </a:extLst>
          </p:cNvPr>
          <p:cNvSpPr txBox="1"/>
          <p:nvPr/>
        </p:nvSpPr>
        <p:spPr>
          <a:xfrm>
            <a:off x="351672" y="3696073"/>
            <a:ext cx="9796124" cy="5994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July to 31</a:t>
            </a:r>
            <a:r>
              <a:rPr lang="en-GB" sz="3600" b="1" baseline="300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August </a:t>
            </a:r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 </a:t>
            </a:r>
          </a:p>
          <a:p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Culture in the community</a:t>
            </a:r>
            <a:endParaRPr lang="en-GB" sz="3600" dirty="0">
              <a:solidFill>
                <a:schemeClr val="bg1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September to 31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October</a:t>
            </a:r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GB" sz="36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The impact of conflict</a:t>
            </a:r>
          </a:p>
          <a:p>
            <a:endParaRPr lang="en-GB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1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st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November to 12</a:t>
            </a:r>
            <a:r>
              <a:rPr lang="en-GB" sz="3600" b="1" baseline="300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th</a:t>
            </a:r>
            <a:r>
              <a:rPr lang="en-GB" sz="36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November</a:t>
            </a:r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en-GB" sz="3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Remembrance and commemoration</a:t>
            </a:r>
          </a:p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D4C9B86-B573-2C39-202F-11365D5CE10C}"/>
              </a:ext>
            </a:extLst>
          </p:cNvPr>
          <p:cNvSpPr txBox="1"/>
          <p:nvPr/>
        </p:nvSpPr>
        <p:spPr>
          <a:xfrm>
            <a:off x="264986" y="1824649"/>
            <a:ext cx="8424524" cy="8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dirty="0">
                <a:solidFill>
                  <a:srgbClr val="FFFFFF"/>
                </a:solidFill>
                <a:latin typeface="Open Sans Bold"/>
              </a:rPr>
              <a:t>1 July – 12 November 2023</a:t>
            </a:r>
          </a:p>
        </p:txBody>
      </p:sp>
      <p:pic>
        <p:nvPicPr>
          <p:cNvPr id="6" name="Picture 5" descr="A picture containing outdoor, building, church&#10;&#10;Description automatically generated">
            <a:extLst>
              <a:ext uri="{FF2B5EF4-FFF2-40B4-BE49-F238E27FC236}">
                <a16:creationId xmlns:a16="http://schemas.microsoft.com/office/drawing/2014/main" id="{ACE90132-C92B-1631-CEF0-16118B700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82" y="0"/>
            <a:ext cx="18513564" cy="123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5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E2D0FDAD-6C36-4BA2-AA10-561E023DD1A5}"/>
              </a:ext>
            </a:extLst>
          </p:cNvPr>
          <p:cNvSpPr txBox="1"/>
          <p:nvPr/>
        </p:nvSpPr>
        <p:spPr>
          <a:xfrm>
            <a:off x="788259" y="3211932"/>
            <a:ext cx="8415676" cy="2670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25F0D1E-110B-37E1-169B-A28FCA192018}"/>
              </a:ext>
            </a:extLst>
          </p:cNvPr>
          <p:cNvSpPr txBox="1"/>
          <p:nvPr/>
        </p:nvSpPr>
        <p:spPr>
          <a:xfrm>
            <a:off x="9144000" y="419100"/>
            <a:ext cx="7086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Hauntings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461D286-07D2-BB94-9D0F-C7351196CCDA}"/>
              </a:ext>
            </a:extLst>
          </p:cNvPr>
          <p:cNvSpPr txBox="1"/>
          <p:nvPr/>
        </p:nvSpPr>
        <p:spPr>
          <a:xfrm>
            <a:off x="9203935" y="1321968"/>
            <a:ext cx="2781300" cy="81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dirty="0">
                <a:solidFill>
                  <a:srgbClr val="FFFFFF"/>
                </a:solidFill>
                <a:latin typeface="Open Sans Bold"/>
              </a:rPr>
              <a:t>His Travels</a:t>
            </a:r>
          </a:p>
        </p:txBody>
      </p:sp>
      <p:pic>
        <p:nvPicPr>
          <p:cNvPr id="5" name="Picture 4" descr="A person standing on a ladder&#10;&#10;Description automatically generated with medium confidence">
            <a:extLst>
              <a:ext uri="{FF2B5EF4-FFF2-40B4-BE49-F238E27FC236}">
                <a16:creationId xmlns:a16="http://schemas.microsoft.com/office/drawing/2014/main" id="{BDEE46FB-2D77-886C-39D8-577DF1EF2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262536"/>
            <a:ext cx="18440400" cy="1229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E2D0FDAD-6C36-4BA2-AA10-561E023DD1A5}"/>
              </a:ext>
            </a:extLst>
          </p:cNvPr>
          <p:cNvSpPr txBox="1"/>
          <p:nvPr/>
        </p:nvSpPr>
        <p:spPr>
          <a:xfrm>
            <a:off x="788259" y="3211932"/>
            <a:ext cx="8415676" cy="2670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spc="89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ts val="4200"/>
              </a:lnSpc>
            </a:pPr>
            <a:endParaRPr lang="en-US" sz="2000" spc="89" dirty="0">
              <a:solidFill>
                <a:schemeClr val="bg1"/>
              </a:solidFill>
              <a:latin typeface="Open Sans"/>
            </a:endParaRPr>
          </a:p>
          <a:p>
            <a:pPr>
              <a:lnSpc>
                <a:spcPts val="4200"/>
              </a:lnSpc>
            </a:pPr>
            <a:r>
              <a:rPr lang="en-US" sz="2000" spc="89" dirty="0">
                <a:solidFill>
                  <a:schemeClr val="bg1"/>
                </a:solidFill>
                <a:latin typeface="Open Sans"/>
              </a:rPr>
              <a:t>            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025F0D1E-110B-37E1-169B-A28FCA192018}"/>
              </a:ext>
            </a:extLst>
          </p:cNvPr>
          <p:cNvSpPr txBox="1"/>
          <p:nvPr/>
        </p:nvSpPr>
        <p:spPr>
          <a:xfrm>
            <a:off x="9144000" y="419100"/>
            <a:ext cx="7086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Hauntings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1461D286-07D2-BB94-9D0F-C7351196CCDA}"/>
              </a:ext>
            </a:extLst>
          </p:cNvPr>
          <p:cNvSpPr txBox="1"/>
          <p:nvPr/>
        </p:nvSpPr>
        <p:spPr>
          <a:xfrm>
            <a:off x="9203935" y="1321968"/>
            <a:ext cx="2781300" cy="81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3600" dirty="0">
                <a:solidFill>
                  <a:srgbClr val="FFFFFF"/>
                </a:solidFill>
                <a:latin typeface="Open Sans Bold"/>
              </a:rPr>
              <a:t>His Travels</a:t>
            </a:r>
          </a:p>
        </p:txBody>
      </p:sp>
      <p:pic>
        <p:nvPicPr>
          <p:cNvPr id="3" name="Picture 2" descr="A statue of a person made of metal&#10;&#10;Description automatically generated with low confidence">
            <a:extLst>
              <a:ext uri="{FF2B5EF4-FFF2-40B4-BE49-F238E27FC236}">
                <a16:creationId xmlns:a16="http://schemas.microsoft.com/office/drawing/2014/main" id="{D8438CFF-00F4-27B4-846E-21D50B851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-950976"/>
            <a:ext cx="18288000" cy="121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29400" y="1638300"/>
            <a:ext cx="3962400" cy="39692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60212F-1202-7B88-43A9-A733D754A22F}"/>
              </a:ext>
            </a:extLst>
          </p:cNvPr>
          <p:cNvSpPr txBox="1"/>
          <p:nvPr/>
        </p:nvSpPr>
        <p:spPr>
          <a:xfrm>
            <a:off x="-533400" y="6362700"/>
            <a:ext cx="18592800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Linda Campbell |Department Head | Finance</a:t>
            </a:r>
            <a:b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01738 638152 Ex 210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linda@theblackwatch.co.uk</a:t>
            </a:r>
          </a:p>
          <a:p>
            <a:pPr algn="ctr"/>
            <a:endParaRPr lang="en-US" sz="2800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Leanor Blackhall| Marketing and Commercial Executive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01738 638152 Ex 212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  <a:latin typeface="Century Gothic" panose="020B0502020202020204" pitchFamily="34" charset="0"/>
              </a:rPr>
              <a:t>leanor@theblackwatch.co.uk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3733</TotalTime>
  <Words>223</Words>
  <Application>Microsoft Office PowerPoint</Application>
  <PresentationFormat>Custom</PresentationFormat>
  <Paragraphs>109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Century Gothic</vt:lpstr>
      <vt:lpstr>Open Sans Bold</vt:lpstr>
      <vt:lpstr>Arial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 VisitScotland Benchmarking</dc:title>
  <dc:creator>Leanor</dc:creator>
  <cp:lastModifiedBy>Suzanne Cumiskey</cp:lastModifiedBy>
  <cp:revision>68</cp:revision>
  <dcterms:created xsi:type="dcterms:W3CDTF">2006-08-16T00:00:00Z</dcterms:created>
  <dcterms:modified xsi:type="dcterms:W3CDTF">2023-05-25T08:52:14Z</dcterms:modified>
  <dc:identifier>DAE1-kZnCT0</dc:identifier>
</cp:coreProperties>
</file>