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7"/>
  </p:notesMasterIdLst>
  <p:handoutMasterIdLst>
    <p:handoutMasterId r:id="rId28"/>
  </p:handoutMasterIdLst>
  <p:sldIdLst>
    <p:sldId id="258" r:id="rId5"/>
    <p:sldId id="269" r:id="rId6"/>
    <p:sldId id="287" r:id="rId7"/>
    <p:sldId id="277" r:id="rId8"/>
    <p:sldId id="279" r:id="rId9"/>
    <p:sldId id="278" r:id="rId10"/>
    <p:sldId id="290" r:id="rId11"/>
    <p:sldId id="286" r:id="rId12"/>
    <p:sldId id="288" r:id="rId13"/>
    <p:sldId id="292" r:id="rId14"/>
    <p:sldId id="291" r:id="rId15"/>
    <p:sldId id="280" r:id="rId16"/>
    <p:sldId id="281" r:id="rId17"/>
    <p:sldId id="268" r:id="rId18"/>
    <p:sldId id="283" r:id="rId19"/>
    <p:sldId id="284" r:id="rId20"/>
    <p:sldId id="285" r:id="rId21"/>
    <p:sldId id="271" r:id="rId22"/>
    <p:sldId id="272" r:id="rId23"/>
    <p:sldId id="282" r:id="rId24"/>
    <p:sldId id="289"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949" autoAdjust="0"/>
  </p:normalViewPr>
  <p:slideViewPr>
    <p:cSldViewPr snapToGrid="0" showGuides="1">
      <p:cViewPr varScale="1">
        <p:scale>
          <a:sx n="109" d="100"/>
          <a:sy n="109" d="100"/>
        </p:scale>
        <p:origin x="984"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468" y="-3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Serviced Accommodation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Sheet1!$B$2</c:f>
              <c:strCache>
                <c:ptCount val="1"/>
                <c:pt idx="0">
                  <c:v>2019</c:v>
                </c:pt>
              </c:strCache>
            </c:strRef>
          </c:tx>
          <c:spPr>
            <a:ln w="19050" cap="rnd">
              <a:solidFill>
                <a:schemeClr val="accent1"/>
              </a:solidFill>
              <a:prstDash val="sysDot"/>
              <a:round/>
            </a:ln>
            <a:effectLst/>
          </c:spPr>
          <c:marker>
            <c:symbol val="none"/>
          </c:marker>
          <c:cat>
            <c:strRef>
              <c:f>Sheet1!$A$3:$A$9</c:f>
              <c:strCache>
                <c:ptCount val="7"/>
                <c:pt idx="0">
                  <c:v>January</c:v>
                </c:pt>
                <c:pt idx="1">
                  <c:v>February</c:v>
                </c:pt>
                <c:pt idx="2">
                  <c:v>March</c:v>
                </c:pt>
                <c:pt idx="3">
                  <c:v>April</c:v>
                </c:pt>
                <c:pt idx="4">
                  <c:v>May</c:v>
                </c:pt>
                <c:pt idx="5">
                  <c:v>June</c:v>
                </c:pt>
                <c:pt idx="6">
                  <c:v>July</c:v>
                </c:pt>
              </c:strCache>
            </c:strRef>
          </c:cat>
          <c:val>
            <c:numRef>
              <c:f>Sheet1!$B$3:$B$9</c:f>
              <c:numCache>
                <c:formatCode>0.00</c:formatCode>
                <c:ptCount val="7"/>
                <c:pt idx="0">
                  <c:v>46</c:v>
                </c:pt>
                <c:pt idx="1">
                  <c:v>62.57</c:v>
                </c:pt>
                <c:pt idx="2" formatCode="General">
                  <c:v>63.62</c:v>
                </c:pt>
                <c:pt idx="3" formatCode="General">
                  <c:v>62.39</c:v>
                </c:pt>
                <c:pt idx="4" formatCode="General">
                  <c:v>75.03</c:v>
                </c:pt>
                <c:pt idx="5" formatCode="General">
                  <c:v>79.349999999999994</c:v>
                </c:pt>
                <c:pt idx="6" formatCode="General">
                  <c:v>76.790000000000006</c:v>
                </c:pt>
              </c:numCache>
            </c:numRef>
          </c:val>
          <c:smooth val="0"/>
          <c:extLst>
            <c:ext xmlns:c16="http://schemas.microsoft.com/office/drawing/2014/chart" uri="{C3380CC4-5D6E-409C-BE32-E72D297353CC}">
              <c16:uniqueId val="{00000000-1752-4DB2-B937-E0D11A08BB08}"/>
            </c:ext>
          </c:extLst>
        </c:ser>
        <c:ser>
          <c:idx val="1"/>
          <c:order val="1"/>
          <c:tx>
            <c:strRef>
              <c:f>Sheet1!$C$2</c:f>
              <c:strCache>
                <c:ptCount val="1"/>
                <c:pt idx="0">
                  <c:v>2021</c:v>
                </c:pt>
              </c:strCache>
            </c:strRef>
          </c:tx>
          <c:spPr>
            <a:ln w="19050" cap="rnd">
              <a:solidFill>
                <a:schemeClr val="accent2"/>
              </a:solidFill>
              <a:round/>
            </a:ln>
            <a:effectLst/>
          </c:spPr>
          <c:marker>
            <c:symbol val="none"/>
          </c:marker>
          <c:cat>
            <c:strRef>
              <c:f>Sheet1!$A$3:$A$9</c:f>
              <c:strCache>
                <c:ptCount val="7"/>
                <c:pt idx="0">
                  <c:v>January</c:v>
                </c:pt>
                <c:pt idx="1">
                  <c:v>February</c:v>
                </c:pt>
                <c:pt idx="2">
                  <c:v>March</c:v>
                </c:pt>
                <c:pt idx="3">
                  <c:v>April</c:v>
                </c:pt>
                <c:pt idx="4">
                  <c:v>May</c:v>
                </c:pt>
                <c:pt idx="5">
                  <c:v>June</c:v>
                </c:pt>
                <c:pt idx="6">
                  <c:v>July</c:v>
                </c:pt>
              </c:strCache>
            </c:strRef>
          </c:cat>
          <c:val>
            <c:numRef>
              <c:f>Sheet1!$C$3:$C$9</c:f>
              <c:numCache>
                <c:formatCode>0.00</c:formatCode>
                <c:ptCount val="7"/>
                <c:pt idx="0">
                  <c:v>12.65</c:v>
                </c:pt>
                <c:pt idx="1">
                  <c:v>8.67</c:v>
                </c:pt>
                <c:pt idx="2" formatCode="General">
                  <c:v>14.39</c:v>
                </c:pt>
                <c:pt idx="3" formatCode="General">
                  <c:v>22.9</c:v>
                </c:pt>
                <c:pt idx="4" formatCode="General">
                  <c:v>62.95</c:v>
                </c:pt>
                <c:pt idx="5" formatCode="General">
                  <c:v>83.08</c:v>
                </c:pt>
                <c:pt idx="6" formatCode="General">
                  <c:v>56.32</c:v>
                </c:pt>
              </c:numCache>
            </c:numRef>
          </c:val>
          <c:smooth val="0"/>
          <c:extLst>
            <c:ext xmlns:c16="http://schemas.microsoft.com/office/drawing/2014/chart" uri="{C3380CC4-5D6E-409C-BE32-E72D297353CC}">
              <c16:uniqueId val="{00000001-1752-4DB2-B937-E0D11A08BB08}"/>
            </c:ext>
          </c:extLst>
        </c:ser>
        <c:ser>
          <c:idx val="2"/>
          <c:order val="2"/>
          <c:tx>
            <c:strRef>
              <c:f>Sheet1!$D$2</c:f>
              <c:strCache>
                <c:ptCount val="1"/>
                <c:pt idx="0">
                  <c:v>2022</c:v>
                </c:pt>
              </c:strCache>
            </c:strRef>
          </c:tx>
          <c:spPr>
            <a:ln w="19050" cap="rnd">
              <a:solidFill>
                <a:schemeClr val="accent3"/>
              </a:solidFill>
              <a:round/>
            </a:ln>
            <a:effectLst/>
          </c:spPr>
          <c:marker>
            <c:symbol val="none"/>
          </c:marker>
          <c:cat>
            <c:strRef>
              <c:f>Sheet1!$A$3:$A$9</c:f>
              <c:strCache>
                <c:ptCount val="7"/>
                <c:pt idx="0">
                  <c:v>January</c:v>
                </c:pt>
                <c:pt idx="1">
                  <c:v>February</c:v>
                </c:pt>
                <c:pt idx="2">
                  <c:v>March</c:v>
                </c:pt>
                <c:pt idx="3">
                  <c:v>April</c:v>
                </c:pt>
                <c:pt idx="4">
                  <c:v>May</c:v>
                </c:pt>
                <c:pt idx="5">
                  <c:v>June</c:v>
                </c:pt>
                <c:pt idx="6">
                  <c:v>July</c:v>
                </c:pt>
              </c:strCache>
            </c:strRef>
          </c:cat>
          <c:val>
            <c:numRef>
              <c:f>Sheet1!$D$3:$D$9</c:f>
              <c:numCache>
                <c:formatCode>0.00</c:formatCode>
                <c:ptCount val="7"/>
                <c:pt idx="0">
                  <c:v>35.85</c:v>
                </c:pt>
                <c:pt idx="1">
                  <c:v>60.23</c:v>
                </c:pt>
                <c:pt idx="2" formatCode="General">
                  <c:v>61.14</c:v>
                </c:pt>
                <c:pt idx="3" formatCode="General">
                  <c:v>65.930000000000007</c:v>
                </c:pt>
                <c:pt idx="4" formatCode="General">
                  <c:v>78.81</c:v>
                </c:pt>
                <c:pt idx="5" formatCode="General">
                  <c:v>82.34</c:v>
                </c:pt>
                <c:pt idx="6" formatCode="General">
                  <c:v>80.400000000000006</c:v>
                </c:pt>
              </c:numCache>
            </c:numRef>
          </c:val>
          <c:smooth val="0"/>
          <c:extLst>
            <c:ext xmlns:c16="http://schemas.microsoft.com/office/drawing/2014/chart" uri="{C3380CC4-5D6E-409C-BE32-E72D297353CC}">
              <c16:uniqueId val="{00000002-1752-4DB2-B937-E0D11A08BB08}"/>
            </c:ext>
          </c:extLst>
        </c:ser>
        <c:dLbls>
          <c:showLegendKey val="0"/>
          <c:showVal val="0"/>
          <c:showCatName val="0"/>
          <c:showSerName val="0"/>
          <c:showPercent val="0"/>
          <c:showBubbleSize val="0"/>
        </c:dLbls>
        <c:smooth val="0"/>
        <c:axId val="386788912"/>
        <c:axId val="386789240"/>
      </c:lineChart>
      <c:catAx>
        <c:axId val="38678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789240"/>
        <c:crosses val="autoZero"/>
        <c:auto val="1"/>
        <c:lblAlgn val="ctr"/>
        <c:lblOffset val="100"/>
        <c:noMultiLvlLbl val="0"/>
      </c:catAx>
      <c:valAx>
        <c:axId val="386789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Room Occupancy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78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Self Catering Accommodation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Sheet1!$E$2</c:f>
              <c:strCache>
                <c:ptCount val="1"/>
                <c:pt idx="0">
                  <c:v>2019</c:v>
                </c:pt>
              </c:strCache>
            </c:strRef>
          </c:tx>
          <c:spPr>
            <a:ln w="19050" cap="rnd">
              <a:solidFill>
                <a:schemeClr val="accent1"/>
              </a:solidFill>
              <a:prstDash val="sysDot"/>
              <a:round/>
            </a:ln>
            <a:effectLst/>
          </c:spPr>
          <c:marker>
            <c:symbol val="none"/>
          </c:marker>
          <c:cat>
            <c:strRef>
              <c:f>Sheet1!$A$3:$A$9</c:f>
              <c:strCache>
                <c:ptCount val="7"/>
                <c:pt idx="0">
                  <c:v>January</c:v>
                </c:pt>
                <c:pt idx="1">
                  <c:v>February</c:v>
                </c:pt>
                <c:pt idx="2">
                  <c:v>March</c:v>
                </c:pt>
                <c:pt idx="3">
                  <c:v>April</c:v>
                </c:pt>
                <c:pt idx="4">
                  <c:v>May</c:v>
                </c:pt>
                <c:pt idx="5">
                  <c:v>June</c:v>
                </c:pt>
                <c:pt idx="6">
                  <c:v>July</c:v>
                </c:pt>
              </c:strCache>
            </c:strRef>
          </c:cat>
          <c:val>
            <c:numRef>
              <c:f>Sheet1!$E$3:$E$9</c:f>
              <c:numCache>
                <c:formatCode>0.00</c:formatCode>
                <c:ptCount val="7"/>
                <c:pt idx="0">
                  <c:v>23.31</c:v>
                </c:pt>
                <c:pt idx="1">
                  <c:v>35.56</c:v>
                </c:pt>
                <c:pt idx="2" formatCode="General">
                  <c:v>31.43</c:v>
                </c:pt>
                <c:pt idx="3" formatCode="General">
                  <c:v>56.75</c:v>
                </c:pt>
                <c:pt idx="4" formatCode="General">
                  <c:v>40.700000000000003</c:v>
                </c:pt>
                <c:pt idx="5" formatCode="General">
                  <c:v>45.31</c:v>
                </c:pt>
                <c:pt idx="6" formatCode="General">
                  <c:v>69.78</c:v>
                </c:pt>
              </c:numCache>
            </c:numRef>
          </c:val>
          <c:smooth val="0"/>
          <c:extLst>
            <c:ext xmlns:c16="http://schemas.microsoft.com/office/drawing/2014/chart" uri="{C3380CC4-5D6E-409C-BE32-E72D297353CC}">
              <c16:uniqueId val="{00000000-FA52-4A0F-821E-453BD425BF9E}"/>
            </c:ext>
          </c:extLst>
        </c:ser>
        <c:ser>
          <c:idx val="1"/>
          <c:order val="1"/>
          <c:tx>
            <c:strRef>
              <c:f>Sheet1!$F$2</c:f>
              <c:strCache>
                <c:ptCount val="1"/>
                <c:pt idx="0">
                  <c:v>2021</c:v>
                </c:pt>
              </c:strCache>
            </c:strRef>
          </c:tx>
          <c:spPr>
            <a:ln w="19050" cap="rnd">
              <a:solidFill>
                <a:schemeClr val="accent2"/>
              </a:solidFill>
              <a:round/>
            </a:ln>
            <a:effectLst/>
          </c:spPr>
          <c:marker>
            <c:symbol val="none"/>
          </c:marker>
          <c:cat>
            <c:strRef>
              <c:f>Sheet1!$A$3:$A$9</c:f>
              <c:strCache>
                <c:ptCount val="7"/>
                <c:pt idx="0">
                  <c:v>January</c:v>
                </c:pt>
                <c:pt idx="1">
                  <c:v>February</c:v>
                </c:pt>
                <c:pt idx="2">
                  <c:v>March</c:v>
                </c:pt>
                <c:pt idx="3">
                  <c:v>April</c:v>
                </c:pt>
                <c:pt idx="4">
                  <c:v>May</c:v>
                </c:pt>
                <c:pt idx="5">
                  <c:v>June</c:v>
                </c:pt>
                <c:pt idx="6">
                  <c:v>July</c:v>
                </c:pt>
              </c:strCache>
            </c:strRef>
          </c:cat>
          <c:val>
            <c:numRef>
              <c:f>Sheet1!$F$3:$F$9</c:f>
              <c:numCache>
                <c:formatCode>0.00</c:formatCode>
                <c:ptCount val="7"/>
                <c:pt idx="0">
                  <c:v>1.32</c:v>
                </c:pt>
                <c:pt idx="1">
                  <c:v>1.72</c:v>
                </c:pt>
                <c:pt idx="2" formatCode="General">
                  <c:v>2.91</c:v>
                </c:pt>
                <c:pt idx="3" formatCode="General">
                  <c:v>3.56</c:v>
                </c:pt>
                <c:pt idx="4" formatCode="General">
                  <c:v>24.13</c:v>
                </c:pt>
                <c:pt idx="5" formatCode="General">
                  <c:v>31.52</c:v>
                </c:pt>
                <c:pt idx="6" formatCode="General">
                  <c:v>39.4</c:v>
                </c:pt>
              </c:numCache>
            </c:numRef>
          </c:val>
          <c:smooth val="0"/>
          <c:extLst>
            <c:ext xmlns:c16="http://schemas.microsoft.com/office/drawing/2014/chart" uri="{C3380CC4-5D6E-409C-BE32-E72D297353CC}">
              <c16:uniqueId val="{00000001-FA52-4A0F-821E-453BD425BF9E}"/>
            </c:ext>
          </c:extLst>
        </c:ser>
        <c:ser>
          <c:idx val="2"/>
          <c:order val="2"/>
          <c:tx>
            <c:strRef>
              <c:f>Sheet1!$G$2</c:f>
              <c:strCache>
                <c:ptCount val="1"/>
                <c:pt idx="0">
                  <c:v>2022</c:v>
                </c:pt>
              </c:strCache>
            </c:strRef>
          </c:tx>
          <c:spPr>
            <a:ln w="19050" cap="rnd">
              <a:solidFill>
                <a:schemeClr val="accent3"/>
              </a:solidFill>
              <a:round/>
            </a:ln>
            <a:effectLst/>
          </c:spPr>
          <c:marker>
            <c:symbol val="none"/>
          </c:marker>
          <c:cat>
            <c:strRef>
              <c:f>Sheet1!$A$3:$A$9</c:f>
              <c:strCache>
                <c:ptCount val="7"/>
                <c:pt idx="0">
                  <c:v>January</c:v>
                </c:pt>
                <c:pt idx="1">
                  <c:v>February</c:v>
                </c:pt>
                <c:pt idx="2">
                  <c:v>March</c:v>
                </c:pt>
                <c:pt idx="3">
                  <c:v>April</c:v>
                </c:pt>
                <c:pt idx="4">
                  <c:v>May</c:v>
                </c:pt>
                <c:pt idx="5">
                  <c:v>June</c:v>
                </c:pt>
                <c:pt idx="6">
                  <c:v>July</c:v>
                </c:pt>
              </c:strCache>
            </c:strRef>
          </c:cat>
          <c:val>
            <c:numRef>
              <c:f>Sheet1!$G$3:$G$9</c:f>
              <c:numCache>
                <c:formatCode>0.00</c:formatCode>
                <c:ptCount val="7"/>
                <c:pt idx="0">
                  <c:v>19.329999999999998</c:v>
                </c:pt>
                <c:pt idx="1">
                  <c:v>24.86</c:v>
                </c:pt>
                <c:pt idx="2" formatCode="General">
                  <c:v>29.27</c:v>
                </c:pt>
                <c:pt idx="3" formatCode="General">
                  <c:v>33.049999999999997</c:v>
                </c:pt>
                <c:pt idx="4" formatCode="General">
                  <c:v>29.37</c:v>
                </c:pt>
                <c:pt idx="5" formatCode="General">
                  <c:v>63.28</c:v>
                </c:pt>
                <c:pt idx="6" formatCode="General">
                  <c:v>71.75</c:v>
                </c:pt>
              </c:numCache>
            </c:numRef>
          </c:val>
          <c:smooth val="0"/>
          <c:extLst>
            <c:ext xmlns:c16="http://schemas.microsoft.com/office/drawing/2014/chart" uri="{C3380CC4-5D6E-409C-BE32-E72D297353CC}">
              <c16:uniqueId val="{00000002-FA52-4A0F-821E-453BD425BF9E}"/>
            </c:ext>
          </c:extLst>
        </c:ser>
        <c:dLbls>
          <c:showLegendKey val="0"/>
          <c:showVal val="0"/>
          <c:showCatName val="0"/>
          <c:showSerName val="0"/>
          <c:showPercent val="0"/>
          <c:showBubbleSize val="0"/>
        </c:dLbls>
        <c:smooth val="0"/>
        <c:axId val="386788912"/>
        <c:axId val="386789240"/>
      </c:lineChart>
      <c:catAx>
        <c:axId val="38678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789240"/>
        <c:crosses val="autoZero"/>
        <c:auto val="1"/>
        <c:lblAlgn val="ctr"/>
        <c:lblOffset val="100"/>
        <c:noMultiLvlLbl val="0"/>
      </c:catAx>
      <c:valAx>
        <c:axId val="386789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Unit Occupancy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678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Sustainable Travel Intentions</a:t>
            </a:r>
            <a:r>
              <a:rPr lang="en-US" baseline="0" dirty="0"/>
              <a:t>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Buy Local</c:v>
                </c:pt>
                <c:pt idx="1">
                  <c:v>Visit local cultural or historical sites</c:v>
                </c:pt>
                <c:pt idx="2">
                  <c:v>Use more environmentally friendly transport</c:v>
                </c:pt>
                <c:pt idx="3">
                  <c:v>Travel to smaller or lesser known destinations</c:v>
                </c:pt>
              </c:strCache>
            </c:strRef>
          </c:cat>
          <c:val>
            <c:numRef>
              <c:f>Sheet1!$B$2:$B$5</c:f>
              <c:numCache>
                <c:formatCode>0%</c:formatCode>
                <c:ptCount val="4"/>
                <c:pt idx="0">
                  <c:v>0.49</c:v>
                </c:pt>
                <c:pt idx="1">
                  <c:v>0.46</c:v>
                </c:pt>
                <c:pt idx="2">
                  <c:v>0.43</c:v>
                </c:pt>
                <c:pt idx="3">
                  <c:v>0.41</c:v>
                </c:pt>
              </c:numCache>
            </c:numRef>
          </c:val>
          <c:extLst>
            <c:ext xmlns:c16="http://schemas.microsoft.com/office/drawing/2014/chart" uri="{C3380CC4-5D6E-409C-BE32-E72D297353CC}">
              <c16:uniqueId val="{00000000-CE7B-4FDF-8086-0D7996FEF1CF}"/>
            </c:ext>
          </c:extLst>
        </c:ser>
        <c:dLbls>
          <c:showLegendKey val="0"/>
          <c:showVal val="0"/>
          <c:showCatName val="0"/>
          <c:showSerName val="0"/>
          <c:showPercent val="0"/>
          <c:showBubbleSize val="0"/>
        </c:dLbls>
        <c:gapWidth val="219"/>
        <c:overlap val="-27"/>
        <c:axId val="818486800"/>
        <c:axId val="818487784"/>
      </c:barChart>
      <c:catAx>
        <c:axId val="81848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8487784"/>
        <c:crosses val="autoZero"/>
        <c:auto val="1"/>
        <c:lblAlgn val="ctr"/>
        <c:lblOffset val="100"/>
        <c:noMultiLvlLbl val="0"/>
      </c:catAx>
      <c:valAx>
        <c:axId val="81848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1848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11/15/2022</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11/15/2022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25255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53679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12</a:t>
            </a:fld>
            <a:endParaRPr lang="en-US" noProof="0" dirty="0"/>
          </a:p>
        </p:txBody>
      </p:sp>
    </p:spTree>
    <p:extLst>
      <p:ext uri="{BB962C8B-B14F-4D97-AF65-F5344CB8AC3E}">
        <p14:creationId xmlns:p14="http://schemas.microsoft.com/office/powerpoint/2010/main" val="1764133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371647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14</a:t>
            </a:fld>
            <a:endParaRPr lang="en-US" dirty="0"/>
          </a:p>
        </p:txBody>
      </p:sp>
    </p:spTree>
    <p:extLst>
      <p:ext uri="{BB962C8B-B14F-4D97-AF65-F5344CB8AC3E}">
        <p14:creationId xmlns:p14="http://schemas.microsoft.com/office/powerpoint/2010/main" val="224316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18</a:t>
            </a:fld>
            <a:endParaRPr lang="en-US" dirty="0"/>
          </a:p>
        </p:txBody>
      </p:sp>
    </p:spTree>
    <p:extLst>
      <p:ext uri="{BB962C8B-B14F-4D97-AF65-F5344CB8AC3E}">
        <p14:creationId xmlns:p14="http://schemas.microsoft.com/office/powerpoint/2010/main" val="388040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19</a:t>
            </a:fld>
            <a:endParaRPr lang="en-US" dirty="0"/>
          </a:p>
        </p:txBody>
      </p:sp>
    </p:spTree>
    <p:extLst>
      <p:ext uri="{BB962C8B-B14F-4D97-AF65-F5344CB8AC3E}">
        <p14:creationId xmlns:p14="http://schemas.microsoft.com/office/powerpoint/2010/main" val="1631156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20</a:t>
            </a:fld>
            <a:endParaRPr lang="en-US" dirty="0"/>
          </a:p>
        </p:txBody>
      </p:sp>
    </p:spTree>
    <p:extLst>
      <p:ext uri="{BB962C8B-B14F-4D97-AF65-F5344CB8AC3E}">
        <p14:creationId xmlns:p14="http://schemas.microsoft.com/office/powerpoint/2010/main" val="49495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21</a:t>
            </a:fld>
            <a:endParaRPr lang="en-US" noProof="0" dirty="0"/>
          </a:p>
        </p:txBody>
      </p:sp>
    </p:spTree>
    <p:extLst>
      <p:ext uri="{BB962C8B-B14F-4D97-AF65-F5344CB8AC3E}">
        <p14:creationId xmlns:p14="http://schemas.microsoft.com/office/powerpoint/2010/main" val="311384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22</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dirty="0"/>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177825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108073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142696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2512226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357918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dirty="0"/>
          </a:p>
        </p:txBody>
      </p:sp>
    </p:spTree>
    <p:extLst>
      <p:ext uri="{BB962C8B-B14F-4D97-AF65-F5344CB8AC3E}">
        <p14:creationId xmlns:p14="http://schemas.microsoft.com/office/powerpoint/2010/main" val="380448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Covid Pandemic of 2020 had a devastating effect on all sectors of the economy including tourism. Understanding the current and future landscape of international and domestic tourism as we recover from COVID-19 and the effects of the cost of living crisis also influences economies, business operating costs and household spending. </a:t>
            </a:r>
          </a:p>
          <a:p>
            <a:r>
              <a:rPr lang="en-US" sz="1100" dirty="0"/>
              <a:t>Typically we would expect to see a 2.5% to 4% increase in visitor numbers and spending averaged over a year (annual fluctuations will not make this a consistent growth but long-term trends support this assumption). Therefore before 2020, we would expect around a 3% growth trajectory to apply to tourism attractions. The pandemic followed by the squeeze on household income has made estimates more challenging. A broad consensus shows tourism internationally (including Scotland and the UK) to return to pre-pandemic levels by 2024, growing steadily as it has since 2021. We have seen tourism recover up to the start of 2022 through strong domestic visitation and low international inbound (due to restrictions on travel). With the lifting of the travel restrictions, we have seen good visitation from North America and Western European markets to Scotland, albeit slightly below the strongly performing 2019 figures.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9</a:t>
            </a:fld>
            <a:endParaRPr lang="en-US" noProof="0" dirty="0"/>
          </a:p>
        </p:txBody>
      </p:sp>
    </p:spTree>
    <p:extLst>
      <p:ext uri="{BB962C8B-B14F-4D97-AF65-F5344CB8AC3E}">
        <p14:creationId xmlns:p14="http://schemas.microsoft.com/office/powerpoint/2010/main" val="1495668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moffatlogo colourV2">
            <a:extLst>
              <a:ext uri="{FF2B5EF4-FFF2-40B4-BE49-F238E27FC236}">
                <a16:creationId xmlns:a16="http://schemas.microsoft.com/office/drawing/2014/main" id="{9FFE0E0B-AC93-459A-86B7-09138EEA14D9}"/>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750119" y="461360"/>
            <a:ext cx="2731069" cy="5145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 Master title style</a:t>
            </a:r>
          </a:p>
        </p:txBody>
      </p:sp>
      <p:pic>
        <p:nvPicPr>
          <p:cNvPr id="19" name="Picture 18" descr="moffatlogo colourV2">
            <a:extLst>
              <a:ext uri="{FF2B5EF4-FFF2-40B4-BE49-F238E27FC236}">
                <a16:creationId xmlns:a16="http://schemas.microsoft.com/office/drawing/2014/main" id="{B12BFCD3-A6EC-4D48-AE9F-FF7BA2D0DE90}"/>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541475" y="1808257"/>
            <a:ext cx="2374958" cy="4474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17" name="Picture 16" descr="moffatlogo colourV2">
            <a:extLst>
              <a:ext uri="{FF2B5EF4-FFF2-40B4-BE49-F238E27FC236}">
                <a16:creationId xmlns:a16="http://schemas.microsoft.com/office/drawing/2014/main" id="{B471D638-645B-42C9-AE12-F14BB8721EC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337431" y="311037"/>
            <a:ext cx="2507566" cy="4724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moffatlogo colourV2">
            <a:extLst>
              <a:ext uri="{FF2B5EF4-FFF2-40B4-BE49-F238E27FC236}">
                <a16:creationId xmlns:a16="http://schemas.microsoft.com/office/drawing/2014/main" id="{E86A9CA3-7682-4FE7-938B-7816D1B4D10D}"/>
              </a:ext>
            </a:extLst>
          </p:cNvPr>
          <p:cNvPicPr/>
          <p:nvPr userDrawn="1"/>
        </p:nvPicPr>
        <p:blipFill>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337431" y="311037"/>
            <a:ext cx="2507566" cy="4724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dirty="0"/>
              <a:t>Click to edit Master title style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Edit Master text styles</a:t>
            </a:r>
          </a:p>
        </p:txBody>
      </p:sp>
      <p:pic>
        <p:nvPicPr>
          <p:cNvPr id="13" name="Picture 12" descr="moffatlogo colourV2">
            <a:extLst>
              <a:ext uri="{FF2B5EF4-FFF2-40B4-BE49-F238E27FC236}">
                <a16:creationId xmlns:a16="http://schemas.microsoft.com/office/drawing/2014/main" id="{2CB11B8E-5893-4BD7-A56A-EC6A8BB131C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245" y="6173161"/>
            <a:ext cx="1612738" cy="3038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18805836" flipH="1" flipV="1">
            <a:off x="8484144" y="-1114552"/>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pic>
        <p:nvPicPr>
          <p:cNvPr id="14" name="Picture 13" descr="moffatlogo colourV2">
            <a:extLst>
              <a:ext uri="{FF2B5EF4-FFF2-40B4-BE49-F238E27FC236}">
                <a16:creationId xmlns:a16="http://schemas.microsoft.com/office/drawing/2014/main" id="{0DD61990-74BF-4892-A6D7-78B3DC7091E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18542912" flipH="1" flipV="1">
            <a:off x="8433344" y="-1222700"/>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pic>
        <p:nvPicPr>
          <p:cNvPr id="23" name="Picture 22" descr="moffatlogo colourV2">
            <a:extLst>
              <a:ext uri="{FF2B5EF4-FFF2-40B4-BE49-F238E27FC236}">
                <a16:creationId xmlns:a16="http://schemas.microsoft.com/office/drawing/2014/main" id="{67BBD0B2-21A6-4C19-BDBF-35194F786E7C}"/>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18967345" flipH="1" flipV="1">
            <a:off x="8471443" y="-1077728"/>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pic>
        <p:nvPicPr>
          <p:cNvPr id="26" name="Picture 25" descr="moffatlogo colourV2">
            <a:extLst>
              <a:ext uri="{FF2B5EF4-FFF2-40B4-BE49-F238E27FC236}">
                <a16:creationId xmlns:a16="http://schemas.microsoft.com/office/drawing/2014/main" id="{3D7AD40A-FB7D-4AC6-BB40-6FB8C3312CC2}"/>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pic>
        <p:nvPicPr>
          <p:cNvPr id="9" name="Picture 8" descr="moffatlogo colourV2">
            <a:extLst>
              <a:ext uri="{FF2B5EF4-FFF2-40B4-BE49-F238E27FC236}">
                <a16:creationId xmlns:a16="http://schemas.microsoft.com/office/drawing/2014/main" id="{E6F65F40-7BFC-49E4-ACBB-D71C33DBBA9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19098726" flipH="1" flipV="1">
            <a:off x="8446044" y="-11446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21" name="Picture 20" descr="moffatlogo colourV2">
            <a:extLst>
              <a:ext uri="{FF2B5EF4-FFF2-40B4-BE49-F238E27FC236}">
                <a16:creationId xmlns:a16="http://schemas.microsoft.com/office/drawing/2014/main" id="{42C6C2B8-F2A7-463B-8A87-6C5E33C3324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moffatlogo colourV2">
            <a:extLst>
              <a:ext uri="{FF2B5EF4-FFF2-40B4-BE49-F238E27FC236}">
                <a16:creationId xmlns:a16="http://schemas.microsoft.com/office/drawing/2014/main" id="{32AC377E-A188-43E7-B04B-DE57B77194FD}"/>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337431" y="311037"/>
            <a:ext cx="2507566" cy="4724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dirty="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pic>
        <p:nvPicPr>
          <p:cNvPr id="9" name="Picture 8" descr="moffatlogo colourV2">
            <a:extLst>
              <a:ext uri="{FF2B5EF4-FFF2-40B4-BE49-F238E27FC236}">
                <a16:creationId xmlns:a16="http://schemas.microsoft.com/office/drawing/2014/main" id="{B7A8574C-DA68-4F07-B179-5BE884831BE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dirty="0"/>
              <a:t>Click to edit Master title style</a:t>
            </a:r>
          </a:p>
        </p:txBody>
      </p:sp>
      <p:pic>
        <p:nvPicPr>
          <p:cNvPr id="18" name="Picture 17" descr="moffatlogo colourV2">
            <a:extLst>
              <a:ext uri="{FF2B5EF4-FFF2-40B4-BE49-F238E27FC236}">
                <a16:creationId xmlns:a16="http://schemas.microsoft.com/office/drawing/2014/main" id="{0E6D214B-7785-4127-80A2-4B41693A734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pic>
        <p:nvPicPr>
          <p:cNvPr id="11" name="Picture 10" descr="moffatlogo colourV2">
            <a:extLst>
              <a:ext uri="{FF2B5EF4-FFF2-40B4-BE49-F238E27FC236}">
                <a16:creationId xmlns:a16="http://schemas.microsoft.com/office/drawing/2014/main" id="{B7C928A5-03A7-4532-AA2E-DB56393DBF9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n-lt"/>
            </a:endParaRP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pic>
        <p:nvPicPr>
          <p:cNvPr id="18" name="Picture 17" descr="moffatlogo colourV2">
            <a:extLst>
              <a:ext uri="{FF2B5EF4-FFF2-40B4-BE49-F238E27FC236}">
                <a16:creationId xmlns:a16="http://schemas.microsoft.com/office/drawing/2014/main" id="{00172466-1B12-495A-8B18-85AFCBEEA274}"/>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mn-lt"/>
            </a:endParaRPr>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pic>
        <p:nvPicPr>
          <p:cNvPr id="17" name="Picture 16" descr="moffatlogo colourV2">
            <a:extLst>
              <a:ext uri="{FF2B5EF4-FFF2-40B4-BE49-F238E27FC236}">
                <a16:creationId xmlns:a16="http://schemas.microsoft.com/office/drawing/2014/main" id="{9A3EF1C8-6492-4320-899F-DA62AE7C192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9041085" flipH="1" flipV="1">
            <a:off x="8344444" y="-1245249"/>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15" name="Picture 14" descr="moffatlogo colourV2">
            <a:extLst>
              <a:ext uri="{FF2B5EF4-FFF2-40B4-BE49-F238E27FC236}">
                <a16:creationId xmlns:a16="http://schemas.microsoft.com/office/drawing/2014/main" id="{CAD54B9C-2ADF-43AD-888A-4BEC29FC003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19802135" flipH="1" flipV="1">
            <a:off x="8625798" y="-1072003"/>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38" descr="moffatlogo colourV2">
            <a:extLst>
              <a:ext uri="{FF2B5EF4-FFF2-40B4-BE49-F238E27FC236}">
                <a16:creationId xmlns:a16="http://schemas.microsoft.com/office/drawing/2014/main" id="{082A36BA-D340-4090-BF62-0D9EF3F4E4F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8219" y="6375922"/>
            <a:ext cx="1418032" cy="2671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11/15/2022</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pxhere.com/en/photo/101258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exels.com/photo/environment-forest-grass-leaves-142497/" TargetMode="External"/><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hyperlink" Target="https://www.goodfreephotos.com/sports/swimmer-in-lake.jpg.php" TargetMode="External"/><Relationship Id="rId4" Type="http://schemas.openxmlformats.org/officeDocument/2006/relationships/image" Target="../media/image17.svg"/><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pxhere.com/en/photo/1054988"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pexels.com/photo/person-walking-3138977/" TargetMode="External"/><Relationship Id="rId3" Type="http://schemas.openxmlformats.org/officeDocument/2006/relationships/image" Target="../media/image16.pn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1.svg"/><Relationship Id="rId4" Type="http://schemas.openxmlformats.org/officeDocument/2006/relationships/image" Target="../media/image17.sv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www.wallpaperflare.com/cloud-europe-scotland-united-kingdom-scottish-highlands-wallpaper-tzgq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flickr.com/photos/garyullah/5024893050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176602" y="2173288"/>
            <a:ext cx="5143500" cy="2090808"/>
          </a:xfrm>
        </p:spPr>
        <p:txBody>
          <a:bodyPr/>
          <a:lstStyle/>
          <a:p>
            <a:r>
              <a:rPr lang="en-US" sz="4400" dirty="0">
                <a:latin typeface="+mn-lt"/>
              </a:rPr>
              <a:t>Future </a:t>
            </a:r>
            <a:r>
              <a:rPr lang="en-US" sz="4400" dirty="0"/>
              <a:t>outlook of tourism in perthshire</a:t>
            </a:r>
            <a:endParaRPr lang="en-US" sz="4400" dirty="0">
              <a:latin typeface="+mn-lt"/>
            </a:endParaRP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176602" y="4279971"/>
            <a:ext cx="5848350" cy="503167"/>
          </a:xfrm>
        </p:spPr>
        <p:txBody>
          <a:bodyPr/>
          <a:lstStyle/>
          <a:p>
            <a:r>
              <a:rPr lang="en-US" dirty="0"/>
              <a:t>Chris Greenwood</a:t>
            </a:r>
          </a:p>
          <a:p>
            <a:r>
              <a:rPr lang="en-US" sz="1600" dirty="0"/>
              <a:t>Moffat Centre for Travel &amp; Tourism business development</a:t>
            </a:r>
          </a:p>
          <a:p>
            <a:r>
              <a:rPr lang="en-US" sz="1600" dirty="0"/>
              <a:t>17</a:t>
            </a:r>
            <a:r>
              <a:rPr lang="en-US" sz="1600" baseline="30000" dirty="0"/>
              <a:t>th</a:t>
            </a:r>
            <a:r>
              <a:rPr lang="en-US" sz="1600" dirty="0"/>
              <a:t> November 2022</a:t>
            </a:r>
          </a:p>
        </p:txBody>
      </p:sp>
      <p:pic>
        <p:nvPicPr>
          <p:cNvPr id="7" name="Picture Placeholder 6">
            <a:extLst>
              <a:ext uri="{FF2B5EF4-FFF2-40B4-BE49-F238E27FC236}">
                <a16:creationId xmlns:a16="http://schemas.microsoft.com/office/drawing/2014/main" id="{6E6FE075-1BD6-46F8-9C98-736B483AB395}"/>
              </a:ext>
            </a:extLst>
          </p:cNvPr>
          <p:cNvPicPr>
            <a:picLocks noGrp="1" noChangeAspect="1"/>
          </p:cNvPicPr>
          <p:nvPr>
            <p:ph type="pic" sz="quarter" idx="10"/>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10</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257563" y="4674059"/>
            <a:ext cx="11667350" cy="497187"/>
          </a:xfrm>
        </p:spPr>
        <p:txBody>
          <a:bodyPr>
            <a:noAutofit/>
          </a:bodyPr>
          <a:lstStyle/>
          <a:p>
            <a:pPr marL="0" indent="0">
              <a:lnSpc>
                <a:spcPct val="130000"/>
              </a:lnSpc>
              <a:buNone/>
            </a:pPr>
            <a:r>
              <a:rPr lang="en-US" sz="2400" dirty="0"/>
              <a:t>The majority of UK adults are either ‘cautious – being very careful’ or they have already been ‘hit hard’ by the cost of living crisis. And the proportion of those affected is growing.</a:t>
            </a:r>
            <a:endParaRPr lang="en-US" sz="2400" b="1" dirty="0"/>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Consumer sentiment</a:t>
            </a:r>
          </a:p>
        </p:txBody>
      </p:sp>
      <p:sp>
        <p:nvSpPr>
          <p:cNvPr id="7" name="Rectangle 6">
            <a:extLst>
              <a:ext uri="{FF2B5EF4-FFF2-40B4-BE49-F238E27FC236}">
                <a16:creationId xmlns:a16="http://schemas.microsoft.com/office/drawing/2014/main" id="{0F90563A-479C-4B45-BADF-02FF9309E0DC}"/>
              </a:ext>
            </a:extLst>
          </p:cNvPr>
          <p:cNvSpPr/>
          <p:nvPr/>
        </p:nvSpPr>
        <p:spPr>
          <a:xfrm>
            <a:off x="7298034" y="5944327"/>
            <a:ext cx="4368504" cy="261610"/>
          </a:xfrm>
          <a:prstGeom prst="rect">
            <a:avLst/>
          </a:prstGeom>
        </p:spPr>
        <p:txBody>
          <a:bodyPr wrap="none">
            <a:spAutoFit/>
          </a:bodyPr>
          <a:lstStyle/>
          <a:p>
            <a:r>
              <a:rPr lang="en-US" sz="1100" i="1" dirty="0">
                <a:solidFill>
                  <a:srgbClr val="212121"/>
                </a:solidFill>
              </a:rPr>
              <a:t>Source: GB National Tourist Boards Domestic Sentiment Tracker Oct 2022</a:t>
            </a:r>
            <a:endParaRPr lang="en-GB" sz="1100" dirty="0"/>
          </a:p>
        </p:txBody>
      </p:sp>
      <p:pic>
        <p:nvPicPr>
          <p:cNvPr id="6" name="Picture 5">
            <a:extLst>
              <a:ext uri="{FF2B5EF4-FFF2-40B4-BE49-F238E27FC236}">
                <a16:creationId xmlns:a16="http://schemas.microsoft.com/office/drawing/2014/main" id="{A88C1981-4CFE-4409-B095-7E805282DFC8}"/>
              </a:ext>
            </a:extLst>
          </p:cNvPr>
          <p:cNvPicPr>
            <a:picLocks noChangeAspect="1"/>
          </p:cNvPicPr>
          <p:nvPr/>
        </p:nvPicPr>
        <p:blipFill>
          <a:blip r:embed="rId3"/>
          <a:stretch>
            <a:fillRect/>
          </a:stretch>
        </p:blipFill>
        <p:spPr>
          <a:xfrm>
            <a:off x="1514235" y="1375498"/>
            <a:ext cx="9154005" cy="3090020"/>
          </a:xfrm>
          <a:prstGeom prst="rect">
            <a:avLst/>
          </a:prstGeom>
        </p:spPr>
      </p:pic>
    </p:spTree>
    <p:extLst>
      <p:ext uri="{BB962C8B-B14F-4D97-AF65-F5344CB8AC3E}">
        <p14:creationId xmlns:p14="http://schemas.microsoft.com/office/powerpoint/2010/main" val="197121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11</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sz="half" idx="1"/>
          </p:nvPr>
        </p:nvSpPr>
        <p:spPr>
          <a:xfrm>
            <a:off x="515938" y="1825625"/>
            <a:ext cx="5368814" cy="4351338"/>
          </a:xfrm>
        </p:spPr>
        <p:txBody>
          <a:bodyPr>
            <a:normAutofit/>
          </a:bodyPr>
          <a:lstStyle/>
          <a:p>
            <a:pPr>
              <a:lnSpc>
                <a:spcPct val="130000"/>
              </a:lnSpc>
            </a:pPr>
            <a:r>
              <a:rPr lang="en-US" sz="2600" dirty="0"/>
              <a:t>PWC forecast that </a:t>
            </a:r>
            <a:r>
              <a:rPr lang="en-US" sz="2600" b="1" dirty="0"/>
              <a:t>RevPAR</a:t>
            </a:r>
            <a:r>
              <a:rPr lang="en-US" sz="2600" dirty="0"/>
              <a:t> (revenue per available room) in UK regions (Outside London) </a:t>
            </a:r>
            <a:r>
              <a:rPr lang="en-US" sz="2600" b="1" dirty="0"/>
              <a:t>in 2023 </a:t>
            </a:r>
            <a:r>
              <a:rPr lang="en-US" sz="2600" dirty="0"/>
              <a:t>to be </a:t>
            </a:r>
            <a:r>
              <a:rPr lang="en-US" sz="2600" b="1" dirty="0"/>
              <a:t>between</a:t>
            </a:r>
            <a:r>
              <a:rPr lang="en-US" sz="2600" dirty="0"/>
              <a:t> £49.50 </a:t>
            </a:r>
            <a:r>
              <a:rPr lang="en-US" sz="2600" b="1" dirty="0"/>
              <a:t>(-9.4% YoY) </a:t>
            </a:r>
            <a:r>
              <a:rPr lang="en-US" sz="2600" dirty="0"/>
              <a:t>and £54.70 </a:t>
            </a:r>
            <a:r>
              <a:rPr lang="en-US" sz="2600" b="1" dirty="0"/>
              <a:t>(-0.6% YoY) </a:t>
            </a:r>
            <a:r>
              <a:rPr lang="en-US" sz="2600" dirty="0"/>
              <a:t>in real terms (adjusting for inflation).</a:t>
            </a:r>
          </a:p>
        </p:txBody>
      </p:sp>
      <p:sp>
        <p:nvSpPr>
          <p:cNvPr id="10" name="Content Placeholder 9">
            <a:extLst>
              <a:ext uri="{FF2B5EF4-FFF2-40B4-BE49-F238E27FC236}">
                <a16:creationId xmlns:a16="http://schemas.microsoft.com/office/drawing/2014/main" id="{DDCA0F04-651C-40DD-BE66-7901015CB8A9}"/>
              </a:ext>
            </a:extLst>
          </p:cNvPr>
          <p:cNvSpPr>
            <a:spLocks noGrp="1"/>
          </p:cNvSpPr>
          <p:nvPr>
            <p:ph sz="half" idx="2"/>
          </p:nvPr>
        </p:nvSpPr>
        <p:spPr>
          <a:xfrm>
            <a:off x="6215026" y="1825625"/>
            <a:ext cx="5503862" cy="4351338"/>
          </a:xfrm>
        </p:spPr>
        <p:txBody>
          <a:bodyPr>
            <a:normAutofit fontScale="92500" lnSpcReduction="20000"/>
          </a:bodyPr>
          <a:lstStyle/>
          <a:p>
            <a:pPr>
              <a:lnSpc>
                <a:spcPct val="130000"/>
              </a:lnSpc>
            </a:pPr>
            <a:r>
              <a:rPr lang="en-US" dirty="0"/>
              <a:t>PWC </a:t>
            </a:r>
            <a:r>
              <a:rPr lang="en-US" b="1" dirty="0"/>
              <a:t>Annual Occupancy </a:t>
            </a:r>
            <a:r>
              <a:rPr lang="en-US" dirty="0"/>
              <a:t>Forecasts </a:t>
            </a:r>
            <a:r>
              <a:rPr lang="en-US" b="1" dirty="0"/>
              <a:t>for 2023</a:t>
            </a:r>
            <a:r>
              <a:rPr lang="en-US" dirty="0"/>
              <a:t> vary from 70.6% </a:t>
            </a:r>
            <a:r>
              <a:rPr lang="en-US" b="1" dirty="0"/>
              <a:t>(-5,9% YoY) </a:t>
            </a:r>
            <a:r>
              <a:rPr lang="en-US" dirty="0"/>
              <a:t>to 77.1% </a:t>
            </a:r>
            <a:r>
              <a:rPr lang="en-US" b="1" dirty="0"/>
              <a:t>(+2.1% YoY) </a:t>
            </a:r>
            <a:r>
              <a:rPr lang="en-US" dirty="0"/>
              <a:t>on a worse to the best-case scenario. </a:t>
            </a:r>
          </a:p>
          <a:p>
            <a:pPr>
              <a:lnSpc>
                <a:spcPct val="130000"/>
              </a:lnSpc>
            </a:pPr>
            <a:r>
              <a:rPr lang="en-US" dirty="0"/>
              <a:t>It was noted that for Scotland the major events of the UCI Cycling Championships will boost occupancy in Glasgow, Edinburgh and the central belt.</a:t>
            </a:r>
            <a:endParaRPr lang="en-GB" sz="2600" dirty="0"/>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Accommodation occupancy forecasts</a:t>
            </a:r>
          </a:p>
        </p:txBody>
      </p:sp>
    </p:spTree>
    <p:extLst>
      <p:ext uri="{BB962C8B-B14F-4D97-AF65-F5344CB8AC3E}">
        <p14:creationId xmlns:p14="http://schemas.microsoft.com/office/powerpoint/2010/main" val="409854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12</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515938" y="1431925"/>
            <a:ext cx="10837862" cy="4351338"/>
          </a:xfrm>
        </p:spPr>
        <p:txBody>
          <a:bodyPr>
            <a:normAutofit lnSpcReduction="10000"/>
          </a:bodyPr>
          <a:lstStyle/>
          <a:p>
            <a:pPr>
              <a:lnSpc>
                <a:spcPct val="130000"/>
              </a:lnSpc>
            </a:pPr>
            <a:r>
              <a:rPr lang="en-US" sz="2600" dirty="0"/>
              <a:t>Intentions for domestic and overseas trips in October to December 2022 period for UK residents </a:t>
            </a:r>
            <a:r>
              <a:rPr lang="en-US" sz="2600" b="1" dirty="0"/>
              <a:t>21% intend to take a domestic trip </a:t>
            </a:r>
            <a:r>
              <a:rPr lang="en-US" sz="2600" dirty="0"/>
              <a:t>and </a:t>
            </a:r>
            <a:r>
              <a:rPr lang="en-US" sz="2600" b="1" dirty="0"/>
              <a:t>16% intend to take an overseas trip </a:t>
            </a:r>
            <a:r>
              <a:rPr lang="en-US" sz="2600" dirty="0"/>
              <a:t>in Q1/2023.</a:t>
            </a:r>
          </a:p>
          <a:p>
            <a:pPr>
              <a:lnSpc>
                <a:spcPct val="130000"/>
              </a:lnSpc>
            </a:pPr>
            <a:r>
              <a:rPr lang="en-US" sz="2600" b="1" dirty="0"/>
              <a:t>68%</a:t>
            </a:r>
            <a:r>
              <a:rPr lang="en-US" sz="2600" dirty="0"/>
              <a:t> of UK adults plan on taking an overnight domestic trip at some point in the next 12 months.</a:t>
            </a:r>
          </a:p>
          <a:p>
            <a:pPr>
              <a:lnSpc>
                <a:spcPct val="130000"/>
              </a:lnSpc>
            </a:pPr>
            <a:r>
              <a:rPr lang="en-US" sz="2600" dirty="0"/>
              <a:t>The ‘rising cost of living is the biggest perceived barrier to taking overnight UK trips in the next 6 months (45% stating this), followed by ‘personal finances’ (31%) and ‘rising costs of holidays/leisure’ (30%).</a:t>
            </a:r>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Outlook for 2023 - Forecast?</a:t>
            </a:r>
          </a:p>
        </p:txBody>
      </p:sp>
    </p:spTree>
    <p:extLst>
      <p:ext uri="{BB962C8B-B14F-4D97-AF65-F5344CB8AC3E}">
        <p14:creationId xmlns:p14="http://schemas.microsoft.com/office/powerpoint/2010/main" val="748240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13</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525834" y="1166957"/>
            <a:ext cx="10837862" cy="4351338"/>
          </a:xfrm>
        </p:spPr>
        <p:txBody>
          <a:bodyPr>
            <a:noAutofit/>
          </a:bodyPr>
          <a:lstStyle/>
          <a:p>
            <a:pPr>
              <a:lnSpc>
                <a:spcPct val="130000"/>
              </a:lnSpc>
            </a:pPr>
            <a:r>
              <a:rPr lang="en-US" sz="2600" dirty="0"/>
              <a:t>‘cost of accommodation’ is the top barrier to taking overnight UK trips in the next 6 months (47%), followed closely by the ‘cost of fuel’ (46%).</a:t>
            </a:r>
          </a:p>
          <a:p>
            <a:pPr>
              <a:lnSpc>
                <a:spcPct val="130000"/>
              </a:lnSpc>
            </a:pPr>
            <a:r>
              <a:rPr lang="en-US" sz="2600" dirty="0"/>
              <a:t>Only 21% cited the cost of visitor attractions as a barrier to taking a UK or short break in the next 6 months.</a:t>
            </a:r>
          </a:p>
          <a:p>
            <a:pPr>
              <a:lnSpc>
                <a:spcPct val="130000"/>
              </a:lnSpc>
            </a:pPr>
            <a:r>
              <a:rPr lang="en-US" sz="2600" dirty="0"/>
              <a:t>Scotland remains a popular destination, being the second most popular choice (after North West England) for a domestic trip in the next six months.</a:t>
            </a:r>
          </a:p>
          <a:p>
            <a:pPr>
              <a:lnSpc>
                <a:spcPct val="130000"/>
              </a:lnSpc>
            </a:pPr>
            <a:r>
              <a:rPr lang="en-US" sz="2600" dirty="0"/>
              <a:t>Trying local </a:t>
            </a:r>
            <a:r>
              <a:rPr lang="en-US" sz="2600" b="1" dirty="0"/>
              <a:t>food and drink</a:t>
            </a:r>
            <a:r>
              <a:rPr lang="en-US" sz="2600" dirty="0"/>
              <a:t>, visiting </a:t>
            </a:r>
            <a:r>
              <a:rPr lang="en-US" sz="2600" b="1" dirty="0"/>
              <a:t>cultural</a:t>
            </a:r>
            <a:r>
              <a:rPr lang="en-US" sz="2600" dirty="0"/>
              <a:t> attractions and </a:t>
            </a:r>
            <a:r>
              <a:rPr lang="en-US" sz="2600" b="1" dirty="0"/>
              <a:t>walking</a:t>
            </a:r>
            <a:r>
              <a:rPr lang="en-US" sz="2600" dirty="0"/>
              <a:t>/hiking represent the top three intended activities to undertake on domestic trips in the next three and six months.</a:t>
            </a:r>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Outlook for 2023 - Intent?</a:t>
            </a:r>
          </a:p>
        </p:txBody>
      </p:sp>
    </p:spTree>
    <p:extLst>
      <p:ext uri="{BB962C8B-B14F-4D97-AF65-F5344CB8AC3E}">
        <p14:creationId xmlns:p14="http://schemas.microsoft.com/office/powerpoint/2010/main" val="165215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Trends for a Sustainable Future</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844551" y="1115188"/>
            <a:ext cx="10417960" cy="764460"/>
          </a:xfrm>
        </p:spPr>
        <p:txBody>
          <a:bodyPr/>
          <a:lstStyle/>
          <a:p>
            <a:pPr>
              <a:lnSpc>
                <a:spcPct val="130000"/>
              </a:lnSpc>
            </a:pPr>
            <a:r>
              <a:rPr lang="en-US" dirty="0"/>
              <a:t>Consumer concern over the environment and climate has doubled in the last decade. In fact, global trends (Ipsos) find that “Climate Emergency” is one of the common values that unite us worldwide. </a:t>
            </a:r>
            <a:br>
              <a:rPr lang="en-US" dirty="0"/>
            </a:br>
            <a:r>
              <a:rPr lang="en-US" dirty="0"/>
              <a:t>But as the financial crisis bites, will the environment takes a back seat?</a:t>
            </a:r>
          </a:p>
          <a:p>
            <a:pPr marL="342900" indent="-342900">
              <a:lnSpc>
                <a:spcPct val="130000"/>
              </a:lnSpc>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14</a:t>
            </a:fld>
            <a:endParaRPr lang="en-US" dirty="0"/>
          </a:p>
        </p:txBody>
      </p:sp>
      <p:pic>
        <p:nvPicPr>
          <p:cNvPr id="8" name="Picture Placeholder 7">
            <a:extLst>
              <a:ext uri="{FF2B5EF4-FFF2-40B4-BE49-F238E27FC236}">
                <a16:creationId xmlns:a16="http://schemas.microsoft.com/office/drawing/2014/main" id="{C739A799-5404-4C6C-BAA0-9D0F29946C5D}"/>
              </a:ext>
            </a:extLst>
          </p:cNvPr>
          <p:cNvPicPr>
            <a:picLocks noGrp="1" noChangeAspect="1"/>
          </p:cNvPicPr>
          <p:nvPr>
            <p:ph type="pic" sz="quarter" idx="13"/>
          </p:nvPr>
        </p:nvPicPr>
        <p:blipFill>
          <a:blip r:embed="rId3" cstate="screen">
            <a:duotone>
              <a:prstClr val="black"/>
              <a:srgbClr val="D9C3A5">
                <a:tint val="50000"/>
                <a:satMod val="180000"/>
              </a:srgbClr>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318753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255B59D-22CA-4317-8E2C-309716A69783}"/>
              </a:ext>
            </a:extLst>
          </p:cNvPr>
          <p:cNvPicPr>
            <a:picLocks noGrp="1" noChangeAspect="1"/>
          </p:cNvPicPr>
          <p:nvPr>
            <p:ph type="pic" idx="1"/>
          </p:nvPr>
        </p:nvPicPr>
        <p:blipFill>
          <a:blip r:embed="rId2" cstate="screen">
            <a:duotone>
              <a:prstClr val="black"/>
              <a:srgbClr val="92D050">
                <a:tint val="45000"/>
                <a:satMod val="400000"/>
              </a:srgbClr>
            </a:duotone>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itle 2">
            <a:extLst>
              <a:ext uri="{FF2B5EF4-FFF2-40B4-BE49-F238E27FC236}">
                <a16:creationId xmlns:a16="http://schemas.microsoft.com/office/drawing/2014/main" id="{7773D0E9-67A2-4E56-8AB0-5BF82F84477E}"/>
              </a:ext>
            </a:extLst>
          </p:cNvPr>
          <p:cNvSpPr>
            <a:spLocks noGrp="1"/>
          </p:cNvSpPr>
          <p:nvPr>
            <p:ph type="title"/>
          </p:nvPr>
        </p:nvSpPr>
        <p:spPr>
          <a:xfrm>
            <a:off x="1241425" y="294237"/>
            <a:ext cx="3932237" cy="1600200"/>
          </a:xfrm>
        </p:spPr>
        <p:txBody>
          <a:bodyPr/>
          <a:lstStyle/>
          <a:p>
            <a:r>
              <a:rPr lang="en-GB" b="1" cap="all" dirty="0"/>
              <a:t>Intentions In a Disruptive World</a:t>
            </a:r>
          </a:p>
        </p:txBody>
      </p:sp>
      <p:sp>
        <p:nvSpPr>
          <p:cNvPr id="4" name="Text Placeholder 3">
            <a:extLst>
              <a:ext uri="{FF2B5EF4-FFF2-40B4-BE49-F238E27FC236}">
                <a16:creationId xmlns:a16="http://schemas.microsoft.com/office/drawing/2014/main" id="{465761BC-9FAA-4BC3-AD4C-1EBA1C770756}"/>
              </a:ext>
            </a:extLst>
          </p:cNvPr>
          <p:cNvSpPr>
            <a:spLocks noGrp="1"/>
          </p:cNvSpPr>
          <p:nvPr>
            <p:ph type="body" sz="half" idx="2"/>
          </p:nvPr>
        </p:nvSpPr>
        <p:spPr>
          <a:xfrm>
            <a:off x="839788" y="2057400"/>
            <a:ext cx="4735512" cy="3811588"/>
          </a:xfrm>
        </p:spPr>
        <p:txBody>
          <a:bodyPr>
            <a:noAutofit/>
          </a:bodyPr>
          <a:lstStyle/>
          <a:p>
            <a:pPr marL="528638" indent="-342900">
              <a:lnSpc>
                <a:spcPct val="130000"/>
              </a:lnSpc>
              <a:buFont typeface="Arial" panose="020B0604020202020204" pitchFamily="34" charset="0"/>
              <a:buChar char="•"/>
              <a:defRPr/>
            </a:pPr>
            <a:r>
              <a:rPr lang="en-US" altLang="en-US" sz="1800" dirty="0"/>
              <a:t>Consumers’ concern about climate issues is high, but what we say and what we do varies considerably…</a:t>
            </a:r>
          </a:p>
          <a:p>
            <a:pPr marL="185738">
              <a:lnSpc>
                <a:spcPct val="130000"/>
              </a:lnSpc>
              <a:defRPr/>
            </a:pPr>
            <a:endParaRPr lang="en-US" altLang="en-US" sz="1800" dirty="0"/>
          </a:p>
          <a:p>
            <a:pPr marL="528638" indent="-342900">
              <a:lnSpc>
                <a:spcPct val="130000"/>
              </a:lnSpc>
              <a:buFont typeface="Arial" panose="020B0604020202020204" pitchFamily="34" charset="0"/>
              <a:buChar char="•"/>
              <a:defRPr/>
            </a:pPr>
            <a:r>
              <a:rPr lang="en-US" sz="1800" dirty="0"/>
              <a:t>65% of consumers say they want to buy sustainably, and only 26% do. (HBR, 2019)</a:t>
            </a:r>
          </a:p>
          <a:p>
            <a:pPr marL="185738">
              <a:lnSpc>
                <a:spcPct val="130000"/>
              </a:lnSpc>
              <a:defRPr/>
            </a:pPr>
            <a:endParaRPr lang="en-US" sz="1800" dirty="0"/>
          </a:p>
          <a:p>
            <a:pPr marL="528638" indent="-342900">
              <a:lnSpc>
                <a:spcPct val="130000"/>
              </a:lnSpc>
              <a:buFont typeface="Arial" panose="020B0604020202020204" pitchFamily="34" charset="0"/>
              <a:buChar char="•"/>
              <a:defRPr/>
            </a:pPr>
            <a:r>
              <a:rPr lang="en-US" sz="1800" dirty="0"/>
              <a:t>Disruption leads to displacement… People want businesses to take the initiative.</a:t>
            </a:r>
          </a:p>
          <a:p>
            <a:endParaRPr lang="en-GB" sz="1800" dirty="0"/>
          </a:p>
        </p:txBody>
      </p:sp>
    </p:spTree>
    <p:extLst>
      <p:ext uri="{BB962C8B-B14F-4D97-AF65-F5344CB8AC3E}">
        <p14:creationId xmlns:p14="http://schemas.microsoft.com/office/powerpoint/2010/main" val="249866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1CAF6-28CB-49C5-94F5-66AD434B532A}"/>
              </a:ext>
            </a:extLst>
          </p:cNvPr>
          <p:cNvSpPr>
            <a:spLocks noGrp="1"/>
          </p:cNvSpPr>
          <p:nvPr>
            <p:ph type="sldNum" sz="quarter" idx="12"/>
          </p:nvPr>
        </p:nvSpPr>
        <p:spPr/>
        <p:txBody>
          <a:bodyPr/>
          <a:lstStyle/>
          <a:p>
            <a:fld id="{9EC71654-96A5-4280-94F3-931C61A9F92C}" type="slidenum">
              <a:rPr lang="en-US" noProof="0" smtClean="0"/>
              <a:pPr/>
              <a:t>16</a:t>
            </a:fld>
            <a:endParaRPr lang="en-US" noProof="0" dirty="0"/>
          </a:p>
        </p:txBody>
      </p:sp>
      <p:sp>
        <p:nvSpPr>
          <p:cNvPr id="3" name="Content Placeholder 2">
            <a:extLst>
              <a:ext uri="{FF2B5EF4-FFF2-40B4-BE49-F238E27FC236}">
                <a16:creationId xmlns:a16="http://schemas.microsoft.com/office/drawing/2014/main" id="{A1C722AC-5084-4F87-A480-9A77BD0F2441}"/>
              </a:ext>
            </a:extLst>
          </p:cNvPr>
          <p:cNvSpPr>
            <a:spLocks noGrp="1"/>
          </p:cNvSpPr>
          <p:nvPr>
            <p:ph idx="1"/>
          </p:nvPr>
        </p:nvSpPr>
        <p:spPr>
          <a:xfrm>
            <a:off x="677069" y="1762679"/>
            <a:ext cx="10837862" cy="4358721"/>
          </a:xfrm>
        </p:spPr>
        <p:txBody>
          <a:bodyPr>
            <a:normAutofit fontScale="92500"/>
          </a:bodyPr>
          <a:lstStyle/>
          <a:p>
            <a:pPr>
              <a:lnSpc>
                <a:spcPct val="130000"/>
              </a:lnSpc>
            </a:pPr>
            <a:r>
              <a:rPr lang="en-US" sz="2600" dirty="0"/>
              <a:t>Nine in 10 consumers said they look for sustainable options when travelling.</a:t>
            </a:r>
          </a:p>
          <a:p>
            <a:pPr>
              <a:lnSpc>
                <a:spcPct val="130000"/>
              </a:lnSpc>
            </a:pPr>
            <a:r>
              <a:rPr lang="en-US" i="1" dirty="0"/>
              <a:t>But</a:t>
            </a:r>
            <a:r>
              <a:rPr lang="en-US" dirty="0"/>
              <a:t> 70% reported feeling overwhelmed by starting the process of being a more sustainable </a:t>
            </a:r>
            <a:r>
              <a:rPr lang="en-GB" dirty="0"/>
              <a:t>traveller</a:t>
            </a:r>
            <a:r>
              <a:rPr lang="en-US" dirty="0"/>
              <a:t>.</a:t>
            </a:r>
          </a:p>
          <a:p>
            <a:pPr>
              <a:lnSpc>
                <a:spcPct val="130000"/>
              </a:lnSpc>
            </a:pPr>
            <a:r>
              <a:rPr lang="en-US" dirty="0"/>
              <a:t>Trusted travel resources provide inspiration and guidance to inform decisions, including destinations, accommodation, transport, and booking sites.</a:t>
            </a:r>
          </a:p>
          <a:p>
            <a:pPr>
              <a:lnSpc>
                <a:spcPct val="130000"/>
              </a:lnSpc>
            </a:pPr>
            <a:r>
              <a:rPr lang="en-US" dirty="0"/>
              <a:t>Most consumers said it costs more to be sustainable, but half would be willing to pay more</a:t>
            </a:r>
          </a:p>
        </p:txBody>
      </p:sp>
      <p:sp>
        <p:nvSpPr>
          <p:cNvPr id="4" name="Title 3">
            <a:extLst>
              <a:ext uri="{FF2B5EF4-FFF2-40B4-BE49-F238E27FC236}">
                <a16:creationId xmlns:a16="http://schemas.microsoft.com/office/drawing/2014/main" id="{873D994A-031C-46DE-AB1B-A1AB23B94174}"/>
              </a:ext>
            </a:extLst>
          </p:cNvPr>
          <p:cNvSpPr>
            <a:spLocks noGrp="1"/>
          </p:cNvSpPr>
          <p:nvPr>
            <p:ph type="title"/>
          </p:nvPr>
        </p:nvSpPr>
        <p:spPr/>
        <p:txBody>
          <a:bodyPr/>
          <a:lstStyle/>
          <a:p>
            <a:pPr algn="ctr"/>
            <a:r>
              <a:rPr lang="en-US" dirty="0"/>
              <a:t>Consumers Are Looking for Sustainable Travel Options and Turning to Trusted Resources for Guidance</a:t>
            </a:r>
            <a:endParaRPr lang="en-GB" dirty="0"/>
          </a:p>
        </p:txBody>
      </p:sp>
      <p:sp>
        <p:nvSpPr>
          <p:cNvPr id="5" name="Rectangle 4">
            <a:extLst>
              <a:ext uri="{FF2B5EF4-FFF2-40B4-BE49-F238E27FC236}">
                <a16:creationId xmlns:a16="http://schemas.microsoft.com/office/drawing/2014/main" id="{C83A7DCF-B3C8-4156-ABA0-5130160C53A4}"/>
              </a:ext>
            </a:extLst>
          </p:cNvPr>
          <p:cNvSpPr/>
          <p:nvPr/>
        </p:nvSpPr>
        <p:spPr>
          <a:xfrm>
            <a:off x="5414926" y="6364756"/>
            <a:ext cx="6096000" cy="369332"/>
          </a:xfrm>
          <a:prstGeom prst="rect">
            <a:avLst/>
          </a:prstGeom>
        </p:spPr>
        <p:txBody>
          <a:bodyPr>
            <a:spAutoFit/>
          </a:bodyPr>
          <a:lstStyle/>
          <a:p>
            <a:r>
              <a:rPr lang="en-US" sz="900" i="1" dirty="0">
                <a:solidFill>
                  <a:srgbClr val="212121"/>
                </a:solidFill>
              </a:rPr>
              <a:t>Source: Wakefield Research, 11,000 representative consumers in 11 countries: Australia, Brazil, Canada, China, France, Germany, India, Japan, Mexico, the UK, and the U.S. </a:t>
            </a:r>
            <a:endParaRPr lang="en-GB" sz="900" dirty="0"/>
          </a:p>
        </p:txBody>
      </p:sp>
    </p:spTree>
    <p:extLst>
      <p:ext uri="{BB962C8B-B14F-4D97-AF65-F5344CB8AC3E}">
        <p14:creationId xmlns:p14="http://schemas.microsoft.com/office/powerpoint/2010/main" val="4065692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D1CAF6-28CB-49C5-94F5-66AD434B532A}"/>
              </a:ext>
            </a:extLst>
          </p:cNvPr>
          <p:cNvSpPr>
            <a:spLocks noGrp="1"/>
          </p:cNvSpPr>
          <p:nvPr>
            <p:ph type="sldNum" sz="quarter" idx="12"/>
          </p:nvPr>
        </p:nvSpPr>
        <p:spPr/>
        <p:txBody>
          <a:bodyPr/>
          <a:lstStyle/>
          <a:p>
            <a:fld id="{9EC71654-96A5-4280-94F3-931C61A9F92C}" type="slidenum">
              <a:rPr lang="en-US" noProof="0" smtClean="0"/>
              <a:pPr/>
              <a:t>17</a:t>
            </a:fld>
            <a:endParaRPr lang="en-US" noProof="0" dirty="0"/>
          </a:p>
        </p:txBody>
      </p:sp>
      <p:sp>
        <p:nvSpPr>
          <p:cNvPr id="3" name="Content Placeholder 2">
            <a:extLst>
              <a:ext uri="{FF2B5EF4-FFF2-40B4-BE49-F238E27FC236}">
                <a16:creationId xmlns:a16="http://schemas.microsoft.com/office/drawing/2014/main" id="{A1C722AC-5084-4F87-A480-9A77BD0F2441}"/>
              </a:ext>
            </a:extLst>
          </p:cNvPr>
          <p:cNvSpPr>
            <a:spLocks noGrp="1"/>
          </p:cNvSpPr>
          <p:nvPr>
            <p:ph sz="half" idx="1"/>
          </p:nvPr>
        </p:nvSpPr>
        <p:spPr>
          <a:xfrm>
            <a:off x="515939" y="1482725"/>
            <a:ext cx="5503862" cy="4351338"/>
          </a:xfrm>
        </p:spPr>
        <p:txBody>
          <a:bodyPr>
            <a:noAutofit/>
          </a:bodyPr>
          <a:lstStyle/>
          <a:p>
            <a:pPr>
              <a:lnSpc>
                <a:spcPct val="130000"/>
              </a:lnSpc>
            </a:pPr>
            <a:r>
              <a:rPr lang="en-GB" sz="2600" dirty="0"/>
              <a:t>Consumer interest in sustainable travel continues to grow.</a:t>
            </a:r>
          </a:p>
          <a:p>
            <a:pPr>
              <a:lnSpc>
                <a:spcPct val="130000"/>
              </a:lnSpc>
            </a:pPr>
            <a:r>
              <a:rPr lang="en-GB" sz="2600" dirty="0"/>
              <a:t> Business recommendations have a high value. </a:t>
            </a:r>
          </a:p>
          <a:p>
            <a:pPr>
              <a:lnSpc>
                <a:spcPct val="130000"/>
              </a:lnSpc>
            </a:pPr>
            <a:r>
              <a:rPr lang="en-GB" sz="2600" dirty="0"/>
              <a:t>Be authentic, 7 in 10 consumers avoid a destination because they felt it wasn’t truly committed to sustainable practices. </a:t>
            </a:r>
          </a:p>
        </p:txBody>
      </p:sp>
      <p:graphicFrame>
        <p:nvGraphicFramePr>
          <p:cNvPr id="9" name="Content Placeholder 8">
            <a:extLst>
              <a:ext uri="{FF2B5EF4-FFF2-40B4-BE49-F238E27FC236}">
                <a16:creationId xmlns:a16="http://schemas.microsoft.com/office/drawing/2014/main" id="{A85AE379-387F-453C-925D-BD55A11130CA}"/>
              </a:ext>
            </a:extLst>
          </p:cNvPr>
          <p:cNvGraphicFramePr>
            <a:graphicFrameLocks noGrp="1"/>
          </p:cNvGraphicFramePr>
          <p:nvPr>
            <p:ph sz="half" idx="2"/>
            <p:extLst>
              <p:ext uri="{D42A27DB-BD31-4B8C-83A1-F6EECF244321}">
                <p14:modId xmlns:p14="http://schemas.microsoft.com/office/powerpoint/2010/main" val="856420306"/>
              </p:ext>
            </p:extLst>
          </p:nvPr>
        </p:nvGraphicFramePr>
        <p:xfrm>
          <a:off x="6329326" y="14827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873D994A-031C-46DE-AB1B-A1AB23B94174}"/>
              </a:ext>
            </a:extLst>
          </p:cNvPr>
          <p:cNvSpPr>
            <a:spLocks noGrp="1"/>
          </p:cNvSpPr>
          <p:nvPr>
            <p:ph type="title"/>
          </p:nvPr>
        </p:nvSpPr>
        <p:spPr/>
        <p:txBody>
          <a:bodyPr/>
          <a:lstStyle/>
          <a:p>
            <a:pPr algn="ctr"/>
            <a:r>
              <a:rPr lang="en-US" dirty="0"/>
              <a:t>Opportunities in sustainable travel</a:t>
            </a:r>
            <a:endParaRPr lang="en-GB" dirty="0"/>
          </a:p>
        </p:txBody>
      </p:sp>
      <p:sp>
        <p:nvSpPr>
          <p:cNvPr id="5" name="Rectangle 4">
            <a:extLst>
              <a:ext uri="{FF2B5EF4-FFF2-40B4-BE49-F238E27FC236}">
                <a16:creationId xmlns:a16="http://schemas.microsoft.com/office/drawing/2014/main" id="{C83A7DCF-B3C8-4156-ABA0-5130160C53A4}"/>
              </a:ext>
            </a:extLst>
          </p:cNvPr>
          <p:cNvSpPr/>
          <p:nvPr/>
        </p:nvSpPr>
        <p:spPr>
          <a:xfrm>
            <a:off x="6091238" y="6364756"/>
            <a:ext cx="5037174" cy="369332"/>
          </a:xfrm>
          <a:prstGeom prst="rect">
            <a:avLst/>
          </a:prstGeom>
        </p:spPr>
        <p:txBody>
          <a:bodyPr wrap="square">
            <a:spAutoFit/>
          </a:bodyPr>
          <a:lstStyle/>
          <a:p>
            <a:r>
              <a:rPr lang="en-US" sz="900" i="1" dirty="0">
                <a:solidFill>
                  <a:srgbClr val="212121"/>
                </a:solidFill>
              </a:rPr>
              <a:t>Source: Wakefield Research, 11,000 representative consumers in 11 countries: Australia, Brazil, Canada, China, France, Germany, India, Japan, Mexico, the UK, and the U.S. </a:t>
            </a:r>
            <a:endParaRPr lang="en-GB" sz="900" dirty="0"/>
          </a:p>
        </p:txBody>
      </p:sp>
    </p:spTree>
    <p:extLst>
      <p:ext uri="{BB962C8B-B14F-4D97-AF65-F5344CB8AC3E}">
        <p14:creationId xmlns:p14="http://schemas.microsoft.com/office/powerpoint/2010/main" val="185986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Magnifying glass">
            <a:extLst>
              <a:ext uri="{FF2B5EF4-FFF2-40B4-BE49-F238E27FC236}">
                <a16:creationId xmlns:a16="http://schemas.microsoft.com/office/drawing/2014/main" id="{A9FE5CE8-538B-4E10-84C6-88D3086A63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268" y="5018678"/>
            <a:ext cx="910087" cy="910087"/>
          </a:xfrm>
          <a:prstGeom prst="rect">
            <a:avLst/>
          </a:prstGeom>
        </p:spPr>
      </p:pic>
      <p:pic>
        <p:nvPicPr>
          <p:cNvPr id="9" name="Graphic 8" descr="Magnifying glass">
            <a:extLst>
              <a:ext uri="{FF2B5EF4-FFF2-40B4-BE49-F238E27FC236}">
                <a16:creationId xmlns:a16="http://schemas.microsoft.com/office/drawing/2014/main" id="{2F71770C-9EAB-41E9-9B1E-B9601847BC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94" y="4751704"/>
            <a:ext cx="910087" cy="910087"/>
          </a:xfrm>
          <a:prstGeom prst="rect">
            <a:avLst/>
          </a:prstGeom>
        </p:spPr>
      </p:pic>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Trends shaping responsible travel into 2023</a:t>
            </a:r>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solidFill>
                  <a:schemeClr val="accent1"/>
                </a:solidFill>
              </a:rPr>
              <a:t>Sustainable Businesses will win</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r>
              <a:rPr lang="en-US" dirty="0"/>
              <a:t>78 per cent of global </a:t>
            </a:r>
            <a:r>
              <a:rPr lang="en-GB" dirty="0"/>
              <a:t>travellers</a:t>
            </a:r>
            <a:r>
              <a:rPr lang="en-US" dirty="0"/>
              <a:t> revealed that they intend to look for low-impact properties to stay in.</a:t>
            </a:r>
          </a:p>
          <a:p>
            <a:r>
              <a:rPr lang="en-US" dirty="0"/>
              <a:t>This could include locations that feature rainwater harvesting, ground pump heating systems or were built using sustainable materials.</a:t>
            </a:r>
          </a:p>
          <a:p>
            <a:r>
              <a:rPr lang="en-US" b="1" dirty="0"/>
              <a:t>Demonstrating your green credentials as part of your brand values and marketing</a:t>
            </a:r>
          </a:p>
          <a:p>
            <a:endParaRPr lang="en-US" sz="1400" dirty="0"/>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solidFill>
                  <a:schemeClr val="accent1"/>
                </a:solidFill>
              </a:rPr>
              <a:t>Personal impact is a consideration when booking</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527490" y="3424102"/>
            <a:ext cx="3445200" cy="2504663"/>
          </a:xfrm>
        </p:spPr>
        <p:txBody>
          <a:bodyPr>
            <a:normAutofit/>
          </a:bodyPr>
          <a:lstStyle/>
          <a:p>
            <a:r>
              <a:rPr lang="en-US" dirty="0"/>
              <a:t>71 per cent of </a:t>
            </a:r>
            <a:r>
              <a:rPr lang="en-GB" dirty="0"/>
              <a:t>travellers</a:t>
            </a:r>
            <a:r>
              <a:rPr lang="en-US" dirty="0"/>
              <a:t> say they will make a concerted effort to put sustainability at the forefront of their next holiday choice.</a:t>
            </a:r>
          </a:p>
          <a:p>
            <a:r>
              <a:rPr lang="en-US" dirty="0"/>
              <a:t>More than half (59 percent) of people claim they want to leave a destination better than when they arrived.</a:t>
            </a:r>
          </a:p>
          <a:p>
            <a:r>
              <a:rPr lang="en-US" b="1" dirty="0"/>
              <a:t>Promote activities or tours that would positively impact local spaces. Promote Local to Buy Local</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18</a:t>
            </a:fld>
            <a:endParaRPr lang="en-US" dirty="0"/>
          </a:p>
        </p:txBody>
      </p:sp>
      <p:pic>
        <p:nvPicPr>
          <p:cNvPr id="21" name="Picture Placeholder 20" descr="Bed">
            <a:extLst>
              <a:ext uri="{FF2B5EF4-FFF2-40B4-BE49-F238E27FC236}">
                <a16:creationId xmlns:a16="http://schemas.microsoft.com/office/drawing/2014/main" id="{9565E755-9828-4703-8CC1-76A94181D086}"/>
              </a:ext>
            </a:extLst>
          </p:cNvPr>
          <p:cNvPicPr>
            <a:picLocks noGrp="1" noChangeAspect="1"/>
          </p:cNvPicPr>
          <p:nvPr>
            <p:ph type="pic" sz="quarter" idx="17"/>
          </p:nvPr>
        </p:nvPicPr>
        <p:blipFill>
          <a:blip r:embed="rId5">
            <a:extLst>
              <a:ext uri="{96DAC541-7B7A-43D3-8B79-37D633B846F1}">
                <asvg:svgBlip xmlns:asvg="http://schemas.microsoft.com/office/drawing/2016/SVG/main" r:embed="rId6"/>
              </a:ext>
            </a:extLst>
          </a:blip>
          <a:srcRect t="158" b="158"/>
          <a:stretch>
            <a:fillRect/>
          </a:stretch>
        </p:blipFill>
        <p:spPr/>
      </p:pic>
      <p:pic>
        <p:nvPicPr>
          <p:cNvPr id="24" name="Picture Placeholder 23" descr="Thermometer">
            <a:extLst>
              <a:ext uri="{FF2B5EF4-FFF2-40B4-BE49-F238E27FC236}">
                <a16:creationId xmlns:a16="http://schemas.microsoft.com/office/drawing/2014/main" id="{5C2E9511-4CA0-4C4A-976A-866F79543F8E}"/>
              </a:ext>
            </a:extLst>
          </p:cNvPr>
          <p:cNvPicPr>
            <a:picLocks noGrp="1" noChangeAspect="1"/>
          </p:cNvPicPr>
          <p:nvPr>
            <p:ph type="pic" sz="quarter" idx="19"/>
          </p:nvPr>
        </p:nvPicPr>
        <p:blipFill>
          <a:blip r:embed="rId7">
            <a:extLst>
              <a:ext uri="{96DAC541-7B7A-43D3-8B79-37D633B846F1}">
                <asvg:svgBlip xmlns:asvg="http://schemas.microsoft.com/office/drawing/2016/SVG/main" r:embed="rId8"/>
              </a:ext>
            </a:extLst>
          </a:blip>
          <a:srcRect t="158" b="158"/>
          <a:stretch>
            <a:fillRect/>
          </a:stretch>
        </p:blipFill>
        <p:spPr/>
      </p:pic>
      <p:pic>
        <p:nvPicPr>
          <p:cNvPr id="11" name="Picture Placeholder 10">
            <a:extLst>
              <a:ext uri="{FF2B5EF4-FFF2-40B4-BE49-F238E27FC236}">
                <a16:creationId xmlns:a16="http://schemas.microsoft.com/office/drawing/2014/main" id="{40FCA6BD-3BDB-4B4A-8D4B-45B8EE54DA0C}"/>
              </a:ext>
            </a:extLst>
          </p:cNvPr>
          <p:cNvPicPr>
            <a:picLocks noGrp="1" noChangeAspect="1"/>
          </p:cNvPicPr>
          <p:nvPr>
            <p:ph type="pic" sz="quarter" idx="13"/>
          </p:nvPr>
        </p:nvPicPr>
        <p:blipFill>
          <a:blip r:embed="rId9" cstate="screen">
            <a:duotone>
              <a:prstClr val="black"/>
              <a:schemeClr val="accent1">
                <a:tint val="45000"/>
                <a:satMod val="400000"/>
              </a:schemeClr>
            </a:duotone>
            <a:extLst>
              <a:ext uri="{28A0092B-C50C-407E-A947-70E740481C1C}">
                <a14:useLocalDpi xmlns:a14="http://schemas.microsoft.com/office/drawing/2010/main"/>
              </a:ext>
              <a:ext uri="{837473B0-CC2E-450A-ABE3-18F120FF3D39}">
                <a1611:picAttrSrcUrl xmlns:a1611="http://schemas.microsoft.com/office/drawing/2016/11/main" r:id="rId10"/>
              </a:ext>
            </a:extLst>
          </a:blip>
          <a:srcRect/>
          <a:stretch>
            <a:fillRect/>
          </a:stretch>
        </p:blipFill>
        <p:spPr/>
      </p:pic>
    </p:spTree>
    <p:extLst>
      <p:ext uri="{BB962C8B-B14F-4D97-AF65-F5344CB8AC3E}">
        <p14:creationId xmlns:p14="http://schemas.microsoft.com/office/powerpoint/2010/main" val="46026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Magnifying glass">
            <a:extLst>
              <a:ext uri="{FF2B5EF4-FFF2-40B4-BE49-F238E27FC236}">
                <a16:creationId xmlns:a16="http://schemas.microsoft.com/office/drawing/2014/main" id="{96EE06EE-4C6D-4035-8416-616E19374E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934" y="3831438"/>
            <a:ext cx="910087" cy="910087"/>
          </a:xfrm>
          <a:prstGeom prst="rect">
            <a:avLst/>
          </a:prstGeom>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p:txBody>
          <a:bodyPr/>
          <a:lstStyle/>
          <a:p>
            <a:r>
              <a:rPr lang="en-US" dirty="0"/>
              <a:t>27 per cent of </a:t>
            </a:r>
            <a:r>
              <a:rPr lang="en-GB" dirty="0"/>
              <a:t>travellers</a:t>
            </a:r>
            <a:r>
              <a:rPr lang="en-US" dirty="0"/>
              <a:t> assume that sustainable destinations won’t be as luxurious as they want.</a:t>
            </a:r>
          </a:p>
          <a:p>
            <a:r>
              <a:rPr lang="en-US" dirty="0"/>
              <a:t>Five-star luxury sustainable accommodation is likely to become a trend.</a:t>
            </a:r>
          </a:p>
          <a:p>
            <a:r>
              <a:rPr lang="en-US" b="1" dirty="0"/>
              <a:t>Social media opportunities to promote your sustainability credentials and quality product to dispel myths. </a:t>
            </a:r>
          </a:p>
          <a:p>
            <a:r>
              <a:rPr lang="en-US" b="1" dirty="0"/>
              <a:t>Think of the role of user-generated feedback to promote advocates and word of mouth.</a:t>
            </a:r>
          </a:p>
          <a:p>
            <a:endParaRPr lang="en-US" sz="1600" dirty="0"/>
          </a:p>
        </p:txBody>
      </p:sp>
      <p:pic>
        <p:nvPicPr>
          <p:cNvPr id="11" name="Graphic 10" descr="Magnifying glass">
            <a:extLst>
              <a:ext uri="{FF2B5EF4-FFF2-40B4-BE49-F238E27FC236}">
                <a16:creationId xmlns:a16="http://schemas.microsoft.com/office/drawing/2014/main" id="{AC5573CD-7E5B-458C-A5ED-55EA7C845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0665" y="3376394"/>
            <a:ext cx="910087" cy="910087"/>
          </a:xfrm>
          <a:prstGeom prst="rect">
            <a:avLst/>
          </a:prstGeom>
        </p:spPr>
      </p:pic>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dirty="0"/>
              <a:t>Trends shaping responsible travel into 2023</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p:txBody>
          <a:bodyPr/>
          <a:lstStyle/>
          <a:p>
            <a:r>
              <a:rPr lang="en-US" dirty="0"/>
              <a:t>Sustainable luxury will become an important niche</a:t>
            </a:r>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p:txBody>
          <a:bodyPr/>
          <a:lstStyle/>
          <a:p>
            <a:r>
              <a:rPr lang="en-US" dirty="0"/>
              <a:t>50 per cent of </a:t>
            </a:r>
            <a:r>
              <a:rPr lang="en-GB" dirty="0"/>
              <a:t>travellers</a:t>
            </a:r>
            <a:r>
              <a:rPr lang="en-US" dirty="0"/>
              <a:t> admit that readily available information about climate change has made them rethink when they take a holiday.</a:t>
            </a:r>
          </a:p>
          <a:p>
            <a:r>
              <a:rPr lang="en-US" dirty="0"/>
              <a:t>An emerging trend is exploring during off-peak seasons, to avoid overcrowding and lessen the impact on host destinations.</a:t>
            </a:r>
          </a:p>
          <a:p>
            <a:r>
              <a:rPr lang="en-US" sz="1600" b="1" dirty="0"/>
              <a:t>Prov</a:t>
            </a:r>
            <a:r>
              <a:rPr lang="en-US" b="1" dirty="0"/>
              <a:t>ide itineraries and lists of activity providers, accommodation, hospitality and attractions that are open at various times of the year to show what a visitor can do throughout the seasons.</a:t>
            </a:r>
            <a:endParaRPr lang="en-US" sz="1600" b="1"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p:txBody>
          <a:bodyPr/>
          <a:lstStyle/>
          <a:p>
            <a:r>
              <a:rPr lang="en-US" dirty="0">
                <a:solidFill>
                  <a:schemeClr val="accent1"/>
                </a:solidFill>
              </a:rPr>
              <a:t>Off-peak will become the new peak</a:t>
            </a:r>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19</a:t>
            </a:fld>
            <a:endParaRPr lang="en-US" dirty="0"/>
          </a:p>
        </p:txBody>
      </p:sp>
      <p:pic>
        <p:nvPicPr>
          <p:cNvPr id="13" name="Picture Placeholder 12" descr="Diamond">
            <a:extLst>
              <a:ext uri="{FF2B5EF4-FFF2-40B4-BE49-F238E27FC236}">
                <a16:creationId xmlns:a16="http://schemas.microsoft.com/office/drawing/2014/main" id="{B62EA48E-2ADF-4249-AF1D-F8B1B747A0B1}"/>
              </a:ext>
            </a:extLst>
          </p:cNvPr>
          <p:cNvPicPr>
            <a:picLocks noGrp="1" noChangeAspect="1"/>
          </p:cNvPicPr>
          <p:nvPr>
            <p:ph type="pic" sz="quarter" idx="21"/>
          </p:nvPr>
        </p:nvPicPr>
        <p:blipFill>
          <a:blip r:embed="rId5">
            <a:extLst>
              <a:ext uri="{96DAC541-7B7A-43D3-8B79-37D633B846F1}">
                <asvg:svgBlip xmlns:asvg="http://schemas.microsoft.com/office/drawing/2016/SVG/main" r:embed="rId6"/>
              </a:ext>
            </a:extLst>
          </a:blip>
          <a:srcRect/>
          <a:stretch>
            <a:fillRect/>
          </a:stretch>
        </p:blipFill>
        <p:spPr/>
      </p:pic>
      <p:pic>
        <p:nvPicPr>
          <p:cNvPr id="17" name="Picture Placeholder 16" descr="Monthly calendar">
            <a:extLst>
              <a:ext uri="{FF2B5EF4-FFF2-40B4-BE49-F238E27FC236}">
                <a16:creationId xmlns:a16="http://schemas.microsoft.com/office/drawing/2014/main" id="{C301C034-4364-4E2A-9C60-225EDE0C39D2}"/>
              </a:ext>
            </a:extLst>
          </p:cNvPr>
          <p:cNvPicPr>
            <a:picLocks noGrp="1" noChangeAspect="1"/>
          </p:cNvPicPr>
          <p:nvPr>
            <p:ph type="pic" sz="quarter" idx="22"/>
          </p:nvPr>
        </p:nvPicPr>
        <p:blipFill>
          <a:blip r:embed="rId7">
            <a:extLst>
              <a:ext uri="{96DAC541-7B7A-43D3-8B79-37D633B846F1}">
                <asvg:svgBlip xmlns:asvg="http://schemas.microsoft.com/office/drawing/2016/SVG/main" r:embed="rId8"/>
              </a:ext>
            </a:extLst>
          </a:blip>
          <a:srcRect l="131" r="131"/>
          <a:stretch>
            <a:fillRect/>
          </a:stretch>
        </p:blipFill>
        <p:spPr/>
      </p:pic>
    </p:spTree>
    <p:extLst>
      <p:ext uri="{BB962C8B-B14F-4D97-AF65-F5344CB8AC3E}">
        <p14:creationId xmlns:p14="http://schemas.microsoft.com/office/powerpoint/2010/main" val="269403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p:txBody>
          <a:bodyPr/>
          <a:lstStyle/>
          <a:p>
            <a:r>
              <a:rPr lang="en-US" dirty="0"/>
              <a:t>The Moffat center</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7281" y="1507103"/>
            <a:ext cx="5151617" cy="4351338"/>
          </a:xfrm>
        </p:spPr>
        <p:txBody>
          <a:bodyPr/>
          <a:lstStyle/>
          <a:p>
            <a:pPr marL="0" indent="0">
              <a:buNone/>
            </a:pPr>
            <a:r>
              <a:rPr lang="en-US" sz="1800" dirty="0"/>
              <a:t>Created from an endowment from the Moffat Charitable Trust in 1998.</a:t>
            </a:r>
          </a:p>
          <a:p>
            <a:pPr marL="0" indent="0">
              <a:buNone/>
            </a:pPr>
            <a:endParaRPr lang="en-US" sz="1800" dirty="0"/>
          </a:p>
          <a:p>
            <a:pPr marL="0" indent="0">
              <a:buNone/>
            </a:pPr>
            <a:r>
              <a:rPr lang="en-US" sz="1800" dirty="0"/>
              <a:t>Commercial research and business development agency, based in Glasgow Caledonian University.</a:t>
            </a:r>
          </a:p>
          <a:p>
            <a:pPr marL="0" indent="0">
              <a:buNone/>
            </a:pPr>
            <a:endParaRPr lang="en-US" sz="1800" dirty="0"/>
          </a:p>
          <a:p>
            <a:pPr marL="0" indent="0">
              <a:buNone/>
            </a:pPr>
            <a:r>
              <a:rPr lang="en-US" sz="1800" dirty="0"/>
              <a:t>Non-Profit making - commercial revenue provides scholarships for GCU tourism students.</a:t>
            </a:r>
          </a:p>
          <a:p>
            <a:pPr marL="0" indent="0">
              <a:buNone/>
            </a:pPr>
            <a:endParaRPr lang="en-US" sz="1800" dirty="0"/>
          </a:p>
          <a:p>
            <a:pPr marL="0" indent="0">
              <a:buNone/>
            </a:pPr>
            <a:r>
              <a:rPr lang="en-US" sz="1800" dirty="0"/>
              <a:t>Academic contribution as a research </a:t>
            </a:r>
            <a:r>
              <a:rPr lang="en-GB" sz="1800" dirty="0"/>
              <a:t>centre</a:t>
            </a:r>
            <a:r>
              <a:rPr lang="en-US" sz="1800" dirty="0"/>
              <a:t> with peer-reviewed publications and conferences.</a:t>
            </a:r>
          </a:p>
          <a:p>
            <a:pPr marL="0" indent="0">
              <a:buNone/>
            </a:pPr>
            <a:endParaRPr lang="en-US" sz="1800" dirty="0"/>
          </a:p>
          <a:p>
            <a:pPr marL="0" indent="0">
              <a:buNone/>
            </a:pPr>
            <a:r>
              <a:rPr lang="en-US" sz="1800" dirty="0"/>
              <a:t>Produce and publish the Visitor Attraction Monitor and Scottish Accommodation Occupancy Survey (for VisitScotland).</a:t>
            </a:r>
          </a:p>
          <a:p>
            <a:pPr marL="0" indent="0">
              <a:buNone/>
            </a:pPr>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2</a:t>
            </a:fld>
            <a:endParaRPr lang="en-US" dirty="0"/>
          </a:p>
        </p:txBody>
      </p:sp>
      <p:pic>
        <p:nvPicPr>
          <p:cNvPr id="9" name="Picture Placeholder 8">
            <a:extLst>
              <a:ext uri="{FF2B5EF4-FFF2-40B4-BE49-F238E27FC236}">
                <a16:creationId xmlns:a16="http://schemas.microsoft.com/office/drawing/2014/main" id="{E2181E99-657E-4107-B11C-F4150D18FAFF}"/>
              </a:ext>
            </a:extLst>
          </p:cNvPr>
          <p:cNvPicPr>
            <a:picLocks noGrp="1" noChangeAspect="1"/>
          </p:cNvPicPr>
          <p:nvPr>
            <p:ph type="pic" sz="quarter" idx="13"/>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433561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Magnifying glass">
            <a:extLst>
              <a:ext uri="{FF2B5EF4-FFF2-40B4-BE49-F238E27FC236}">
                <a16:creationId xmlns:a16="http://schemas.microsoft.com/office/drawing/2014/main" id="{44E0AEDE-7ED3-4B62-A924-E537DB33C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11264" y="4449780"/>
            <a:ext cx="910087" cy="910087"/>
          </a:xfrm>
          <a:prstGeom prst="rect">
            <a:avLst/>
          </a:prstGeom>
        </p:spPr>
      </p:pic>
      <p:pic>
        <p:nvPicPr>
          <p:cNvPr id="12" name="Graphic 11" descr="Magnifying glass">
            <a:extLst>
              <a:ext uri="{FF2B5EF4-FFF2-40B4-BE49-F238E27FC236}">
                <a16:creationId xmlns:a16="http://schemas.microsoft.com/office/drawing/2014/main" id="{728B460E-943E-4C29-9FCF-C6C96670AF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94" y="4967364"/>
            <a:ext cx="910087" cy="910087"/>
          </a:xfrm>
          <a:prstGeom prst="rect">
            <a:avLst/>
          </a:prstGeom>
        </p:spPr>
      </p:pic>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p:txBody>
          <a:bodyPr/>
          <a:lstStyle/>
          <a:p>
            <a:r>
              <a:rPr lang="en-US" dirty="0"/>
              <a:t>Trends shaping responsible travel into 2023</a:t>
            </a:r>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solidFill>
                  <a:schemeClr val="accent1"/>
                </a:solidFill>
              </a:rPr>
              <a:t>Cultural immersion will be the standard for Leisure</a:t>
            </a: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219126" y="3446740"/>
            <a:ext cx="3445566" cy="2504663"/>
          </a:xfrm>
        </p:spPr>
        <p:txBody>
          <a:bodyPr>
            <a:normAutofit/>
          </a:bodyPr>
          <a:lstStyle/>
          <a:p>
            <a:r>
              <a:rPr lang="en-US" dirty="0"/>
              <a:t>45 per cent of </a:t>
            </a:r>
            <a:r>
              <a:rPr lang="en-GB" dirty="0"/>
              <a:t>travellers</a:t>
            </a:r>
            <a:r>
              <a:rPr lang="en-US" dirty="0"/>
              <a:t> say they see learning about local cultures as key to sustainable travel.</a:t>
            </a:r>
          </a:p>
          <a:p>
            <a:r>
              <a:rPr lang="en-US" dirty="0"/>
              <a:t>66 per cent of people want to have ‘authentic’ experiences that give insight into local culture way from exaggerated tourist attractions. </a:t>
            </a:r>
          </a:p>
          <a:p>
            <a:r>
              <a:rPr lang="en-US" b="1" dirty="0"/>
              <a:t>Local recommendations, hidden gems, myths, stories, legends and people engage and delight visitors.</a:t>
            </a:r>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p:txBody>
          <a:bodyPr/>
          <a:lstStyle/>
          <a:p>
            <a:r>
              <a:rPr lang="en-US" dirty="0">
                <a:solidFill>
                  <a:schemeClr val="accent1"/>
                </a:solidFill>
              </a:rPr>
              <a:t>Responsibility and relaxation will go side-by-side</a:t>
            </a:r>
          </a:p>
        </p:txBody>
      </p:sp>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527490" y="3492496"/>
            <a:ext cx="3445200" cy="2504663"/>
          </a:xfrm>
        </p:spPr>
        <p:txBody>
          <a:bodyPr>
            <a:normAutofit lnSpcReduction="10000"/>
          </a:bodyPr>
          <a:lstStyle/>
          <a:p>
            <a:r>
              <a:rPr lang="en-US" dirty="0"/>
              <a:t>Getting away from it will no longer mean shirking all responsibility.</a:t>
            </a:r>
          </a:p>
          <a:p>
            <a:r>
              <a:rPr lang="en-US" dirty="0"/>
              <a:t>29 per cent of </a:t>
            </a:r>
            <a:r>
              <a:rPr lang="en-GB" dirty="0"/>
              <a:t>travellers</a:t>
            </a:r>
            <a:r>
              <a:rPr lang="en-US" dirty="0"/>
              <a:t> feel they have a responsibility to reduce the negative effects of tourism.</a:t>
            </a:r>
          </a:p>
          <a:p>
            <a:r>
              <a:rPr lang="en-US" b="1" dirty="0"/>
              <a:t>Promote conscious exploration by the provision of waste management strategies, and distribution of visitor flows to reduce overcrowding and instill and community lead appreciation of the natural and built environment</a:t>
            </a: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20</a:t>
            </a:fld>
            <a:endParaRPr lang="en-US" dirty="0"/>
          </a:p>
        </p:txBody>
      </p:sp>
      <p:pic>
        <p:nvPicPr>
          <p:cNvPr id="16" name="Picture Placeholder 15" descr="Swimming">
            <a:extLst>
              <a:ext uri="{FF2B5EF4-FFF2-40B4-BE49-F238E27FC236}">
                <a16:creationId xmlns:a16="http://schemas.microsoft.com/office/drawing/2014/main" id="{67265EAB-9A28-46D2-9273-8087A744AF0A}"/>
              </a:ext>
            </a:extLst>
          </p:cNvPr>
          <p:cNvPicPr>
            <a:picLocks noGrp="1" noChangeAspect="1"/>
          </p:cNvPicPr>
          <p:nvPr>
            <p:ph type="pic" sz="quarter" idx="19"/>
          </p:nvPr>
        </p:nvPicPr>
        <p:blipFill>
          <a:blip r:embed="rId5">
            <a:extLst>
              <a:ext uri="{96DAC541-7B7A-43D3-8B79-37D633B846F1}">
                <asvg:svgBlip xmlns:asvg="http://schemas.microsoft.com/office/drawing/2016/SVG/main" r:embed="rId6"/>
              </a:ext>
            </a:extLst>
          </a:blip>
          <a:srcRect t="158" b="158"/>
          <a:stretch>
            <a:fillRect/>
          </a:stretch>
        </p:blipFill>
        <p:spPr/>
      </p:pic>
      <p:pic>
        <p:nvPicPr>
          <p:cNvPr id="20" name="Picture Placeholder 19">
            <a:extLst>
              <a:ext uri="{FF2B5EF4-FFF2-40B4-BE49-F238E27FC236}">
                <a16:creationId xmlns:a16="http://schemas.microsoft.com/office/drawing/2014/main" id="{9074BD6F-0985-4381-8C08-4C5CAEF5B42B}"/>
              </a:ext>
            </a:extLst>
          </p:cNvPr>
          <p:cNvPicPr>
            <a:picLocks noGrp="1" noChangeAspect="1"/>
          </p:cNvPicPr>
          <p:nvPr>
            <p:ph type="pic" sz="quarter" idx="13"/>
          </p:nvPr>
        </p:nvPicPr>
        <p:blipFill>
          <a:blip r:embed="rId7" cstate="screen">
            <a:duotone>
              <a:prstClr val="black"/>
              <a:schemeClr val="accent1">
                <a:tint val="45000"/>
                <a:satMod val="400000"/>
              </a:schemeClr>
            </a:duotone>
            <a:extLst>
              <a:ext uri="{28A0092B-C50C-407E-A947-70E740481C1C}">
                <a14:useLocalDpi xmlns:a14="http://schemas.microsoft.com/office/drawing/2010/main"/>
              </a:ext>
              <a:ext uri="{837473B0-CC2E-450A-ABE3-18F120FF3D39}">
                <a1611:picAttrSrcUrl xmlns:a1611="http://schemas.microsoft.com/office/drawing/2016/11/main" r:id="rId8"/>
              </a:ext>
            </a:extLst>
          </a:blip>
          <a:srcRect/>
          <a:stretch>
            <a:fillRect/>
          </a:stretch>
        </p:blipFill>
        <p:spPr/>
      </p:pic>
      <p:pic>
        <p:nvPicPr>
          <p:cNvPr id="24" name="Picture Placeholder 23" descr="Castle scene">
            <a:extLst>
              <a:ext uri="{FF2B5EF4-FFF2-40B4-BE49-F238E27FC236}">
                <a16:creationId xmlns:a16="http://schemas.microsoft.com/office/drawing/2014/main" id="{9AE3B948-B4A1-4DFA-9BA1-0365DD51A07C}"/>
              </a:ext>
            </a:extLst>
          </p:cNvPr>
          <p:cNvPicPr>
            <a:picLocks noGrp="1" noChangeAspect="1"/>
          </p:cNvPicPr>
          <p:nvPr>
            <p:ph type="pic" sz="quarter" idx="17"/>
          </p:nvPr>
        </p:nvPicPr>
        <p:blipFill>
          <a:blip r:embed="rId9">
            <a:extLst>
              <a:ext uri="{96DAC541-7B7A-43D3-8B79-37D633B846F1}">
                <asvg:svgBlip xmlns:asvg="http://schemas.microsoft.com/office/drawing/2016/SVG/main" r:embed="rId10"/>
              </a:ext>
            </a:extLst>
          </a:blip>
          <a:srcRect t="158" b="158"/>
          <a:stretch>
            <a:fillRect/>
          </a:stretch>
        </p:blipFill>
        <p:spPr/>
      </p:pic>
      <p:sp>
        <p:nvSpPr>
          <p:cNvPr id="5" name="Rectangle 4">
            <a:extLst>
              <a:ext uri="{FF2B5EF4-FFF2-40B4-BE49-F238E27FC236}">
                <a16:creationId xmlns:a16="http://schemas.microsoft.com/office/drawing/2014/main" id="{E8C3E276-D4EC-4213-82C6-F8DA453EDADD}"/>
              </a:ext>
            </a:extLst>
          </p:cNvPr>
          <p:cNvSpPr/>
          <p:nvPr/>
        </p:nvSpPr>
        <p:spPr>
          <a:xfrm>
            <a:off x="7301707" y="6223625"/>
            <a:ext cx="3741730" cy="230832"/>
          </a:xfrm>
          <a:prstGeom prst="rect">
            <a:avLst/>
          </a:prstGeom>
        </p:spPr>
        <p:txBody>
          <a:bodyPr wrap="none">
            <a:spAutoFit/>
          </a:bodyPr>
          <a:lstStyle/>
          <a:p>
            <a:r>
              <a:rPr lang="en-US" sz="900" i="1" dirty="0">
                <a:solidFill>
                  <a:srgbClr val="212121"/>
                </a:solidFill>
              </a:rPr>
              <a:t>Sourced in part and inspired by Booking.com </a:t>
            </a:r>
            <a:r>
              <a:rPr lang="en-GB" sz="900" i="1" dirty="0"/>
              <a:t>Sustainable Travel Report 2022</a:t>
            </a:r>
          </a:p>
        </p:txBody>
      </p:sp>
    </p:spTree>
    <p:extLst>
      <p:ext uri="{BB962C8B-B14F-4D97-AF65-F5344CB8AC3E}">
        <p14:creationId xmlns:p14="http://schemas.microsoft.com/office/powerpoint/2010/main" val="2551835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21</a:t>
            </a:fld>
            <a:endParaRPr lang="en-US" noProof="0" dirty="0"/>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Oh, one last thing…..</a:t>
            </a:r>
          </a:p>
        </p:txBody>
      </p:sp>
      <p:grpSp>
        <p:nvGrpSpPr>
          <p:cNvPr id="12" name="Group 11">
            <a:extLst>
              <a:ext uri="{FF2B5EF4-FFF2-40B4-BE49-F238E27FC236}">
                <a16:creationId xmlns:a16="http://schemas.microsoft.com/office/drawing/2014/main" id="{E970BA69-B1E2-447C-AABA-E6D869374C5C}"/>
              </a:ext>
            </a:extLst>
          </p:cNvPr>
          <p:cNvGrpSpPr/>
          <p:nvPr/>
        </p:nvGrpSpPr>
        <p:grpSpPr>
          <a:xfrm>
            <a:off x="1035170" y="1514873"/>
            <a:ext cx="9881320" cy="4242321"/>
            <a:chOff x="-25878" y="3200519"/>
            <a:chExt cx="12217878" cy="5234359"/>
          </a:xfrm>
        </p:grpSpPr>
        <p:pic>
          <p:nvPicPr>
            <p:cNvPr id="7" name="Picture 6">
              <a:extLst>
                <a:ext uri="{FF2B5EF4-FFF2-40B4-BE49-F238E27FC236}">
                  <a16:creationId xmlns:a16="http://schemas.microsoft.com/office/drawing/2014/main" id="{37466F27-CAD4-4618-ABD0-799937E462EC}"/>
                </a:ext>
              </a:extLst>
            </p:cNvPr>
            <p:cNvPicPr>
              <a:picLocks noChangeAspect="1"/>
            </p:cNvPicPr>
            <p:nvPr/>
          </p:nvPicPr>
          <p:blipFill>
            <a:blip r:embed="rId3"/>
            <a:stretch>
              <a:fillRect/>
            </a:stretch>
          </p:blipFill>
          <p:spPr>
            <a:xfrm>
              <a:off x="0" y="3200519"/>
              <a:ext cx="12192000" cy="456962"/>
            </a:xfrm>
            <a:prstGeom prst="rect">
              <a:avLst/>
            </a:prstGeom>
          </p:spPr>
        </p:pic>
        <p:pic>
          <p:nvPicPr>
            <p:cNvPr id="8" name="Picture 7">
              <a:extLst>
                <a:ext uri="{FF2B5EF4-FFF2-40B4-BE49-F238E27FC236}">
                  <a16:creationId xmlns:a16="http://schemas.microsoft.com/office/drawing/2014/main" id="{DB037F55-9B8B-4558-ACFE-66A3E2715C6C}"/>
                </a:ext>
              </a:extLst>
            </p:cNvPr>
            <p:cNvPicPr>
              <a:picLocks noChangeAspect="1"/>
            </p:cNvPicPr>
            <p:nvPr/>
          </p:nvPicPr>
          <p:blipFill>
            <a:blip r:embed="rId4"/>
            <a:stretch>
              <a:fillRect/>
            </a:stretch>
          </p:blipFill>
          <p:spPr>
            <a:xfrm>
              <a:off x="0" y="3657481"/>
              <a:ext cx="12192000" cy="658685"/>
            </a:xfrm>
            <a:prstGeom prst="rect">
              <a:avLst/>
            </a:prstGeom>
          </p:spPr>
        </p:pic>
        <p:pic>
          <p:nvPicPr>
            <p:cNvPr id="10" name="Picture 9">
              <a:extLst>
                <a:ext uri="{FF2B5EF4-FFF2-40B4-BE49-F238E27FC236}">
                  <a16:creationId xmlns:a16="http://schemas.microsoft.com/office/drawing/2014/main" id="{9FA27DA0-0E32-4F32-A070-9E07A43D06E3}"/>
                </a:ext>
              </a:extLst>
            </p:cNvPr>
            <p:cNvPicPr>
              <a:picLocks noChangeAspect="1"/>
            </p:cNvPicPr>
            <p:nvPr/>
          </p:nvPicPr>
          <p:blipFill>
            <a:blip r:embed="rId5"/>
            <a:stretch>
              <a:fillRect/>
            </a:stretch>
          </p:blipFill>
          <p:spPr>
            <a:xfrm>
              <a:off x="-25878" y="4300103"/>
              <a:ext cx="12192000" cy="2171700"/>
            </a:xfrm>
            <a:prstGeom prst="rect">
              <a:avLst/>
            </a:prstGeom>
          </p:spPr>
        </p:pic>
        <p:pic>
          <p:nvPicPr>
            <p:cNvPr id="11" name="Picture 10">
              <a:extLst>
                <a:ext uri="{FF2B5EF4-FFF2-40B4-BE49-F238E27FC236}">
                  <a16:creationId xmlns:a16="http://schemas.microsoft.com/office/drawing/2014/main" id="{10A7DF48-F7A1-4449-AE46-B23546CC5655}"/>
                </a:ext>
              </a:extLst>
            </p:cNvPr>
            <p:cNvPicPr>
              <a:picLocks noChangeAspect="1"/>
            </p:cNvPicPr>
            <p:nvPr/>
          </p:nvPicPr>
          <p:blipFill>
            <a:blip r:embed="rId6"/>
            <a:stretch>
              <a:fillRect/>
            </a:stretch>
          </p:blipFill>
          <p:spPr>
            <a:xfrm>
              <a:off x="-17252" y="6455739"/>
              <a:ext cx="12192000" cy="1979139"/>
            </a:xfrm>
            <a:prstGeom prst="rect">
              <a:avLst/>
            </a:prstGeom>
          </p:spPr>
        </p:pic>
      </p:grpSp>
      <p:grpSp>
        <p:nvGrpSpPr>
          <p:cNvPr id="19" name="Group 18">
            <a:extLst>
              <a:ext uri="{FF2B5EF4-FFF2-40B4-BE49-F238E27FC236}">
                <a16:creationId xmlns:a16="http://schemas.microsoft.com/office/drawing/2014/main" id="{61325E4F-7812-4E8C-8FFB-54B77D24F5B1}"/>
              </a:ext>
            </a:extLst>
          </p:cNvPr>
          <p:cNvGrpSpPr/>
          <p:nvPr/>
        </p:nvGrpSpPr>
        <p:grpSpPr>
          <a:xfrm>
            <a:off x="760758" y="1295722"/>
            <a:ext cx="10660959" cy="4503794"/>
            <a:chOff x="0" y="0"/>
            <a:chExt cx="15900616" cy="6717323"/>
          </a:xfrm>
        </p:grpSpPr>
        <p:grpSp>
          <p:nvGrpSpPr>
            <p:cNvPr id="16" name="Group 15">
              <a:extLst>
                <a:ext uri="{FF2B5EF4-FFF2-40B4-BE49-F238E27FC236}">
                  <a16:creationId xmlns:a16="http://schemas.microsoft.com/office/drawing/2014/main" id="{7EF4B793-137B-4B0F-A188-DCD280B37E11}"/>
                </a:ext>
              </a:extLst>
            </p:cNvPr>
            <p:cNvGrpSpPr/>
            <p:nvPr/>
          </p:nvGrpSpPr>
          <p:grpSpPr>
            <a:xfrm>
              <a:off x="0" y="0"/>
              <a:ext cx="15900616" cy="6717323"/>
              <a:chOff x="0" y="0"/>
              <a:chExt cx="15900616" cy="6717323"/>
            </a:xfrm>
          </p:grpSpPr>
          <p:pic>
            <p:nvPicPr>
              <p:cNvPr id="14" name="Picture 13">
                <a:extLst>
                  <a:ext uri="{FF2B5EF4-FFF2-40B4-BE49-F238E27FC236}">
                    <a16:creationId xmlns:a16="http://schemas.microsoft.com/office/drawing/2014/main" id="{839377CD-B438-43E3-839B-264969DA7C1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170244"/>
                <a:ext cx="7192726" cy="6547079"/>
              </a:xfrm>
              <a:prstGeom prst="rect">
                <a:avLst/>
              </a:prstGeom>
            </p:spPr>
          </p:pic>
          <p:pic>
            <p:nvPicPr>
              <p:cNvPr id="15" name="Picture 14">
                <a:extLst>
                  <a:ext uri="{FF2B5EF4-FFF2-40B4-BE49-F238E27FC236}">
                    <a16:creationId xmlns:a16="http://schemas.microsoft.com/office/drawing/2014/main" id="{F70FF413-886D-4C8F-97CE-46FFF0B182E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2051"/>
              <a:stretch/>
            </p:blipFill>
            <p:spPr>
              <a:xfrm>
                <a:off x="7121235" y="0"/>
                <a:ext cx="8779381" cy="6717323"/>
              </a:xfrm>
              <a:prstGeom prst="rect">
                <a:avLst/>
              </a:prstGeom>
            </p:spPr>
          </p:pic>
        </p:grpSp>
        <p:sp>
          <p:nvSpPr>
            <p:cNvPr id="18" name="Rectangle 17">
              <a:extLst>
                <a:ext uri="{FF2B5EF4-FFF2-40B4-BE49-F238E27FC236}">
                  <a16:creationId xmlns:a16="http://schemas.microsoft.com/office/drawing/2014/main" id="{D3A9C9A4-5A56-407B-B622-C1C5ED85AA7D}"/>
                </a:ext>
              </a:extLst>
            </p:cNvPr>
            <p:cNvSpPr/>
            <p:nvPr/>
          </p:nvSpPr>
          <p:spPr>
            <a:xfrm>
              <a:off x="7491046" y="342900"/>
              <a:ext cx="6145823" cy="193430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826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sp>
        <p:nvSpPr>
          <p:cNvPr id="5" name="Subtitle 4">
            <a:extLst>
              <a:ext uri="{FF2B5EF4-FFF2-40B4-BE49-F238E27FC236}">
                <a16:creationId xmlns:a16="http://schemas.microsoft.com/office/drawing/2014/main" id="{E3C40962-BA6A-43E4-97BA-511A9B90CF41}"/>
              </a:ext>
            </a:extLst>
          </p:cNvPr>
          <p:cNvSpPr>
            <a:spLocks noGrp="1"/>
          </p:cNvSpPr>
          <p:nvPr>
            <p:ph type="subTitle" idx="1"/>
          </p:nvPr>
        </p:nvSpPr>
        <p:spPr/>
        <p:txBody>
          <a:bodyPr/>
          <a:lstStyle/>
          <a:p>
            <a:r>
              <a:rPr lang="en-US" dirty="0"/>
              <a:t>info@moffatcentre.com</a:t>
            </a:r>
          </a:p>
        </p:txBody>
      </p:sp>
      <p:sp>
        <p:nvSpPr>
          <p:cNvPr id="7" name="Text Placeholder 6">
            <a:extLst>
              <a:ext uri="{FF2B5EF4-FFF2-40B4-BE49-F238E27FC236}">
                <a16:creationId xmlns:a16="http://schemas.microsoft.com/office/drawing/2014/main" id="{11FDFFBF-E125-47CF-AAE0-ACC45013CE38}"/>
              </a:ext>
            </a:extLst>
          </p:cNvPr>
          <p:cNvSpPr>
            <a:spLocks noGrp="1"/>
          </p:cNvSpPr>
          <p:nvPr>
            <p:ph type="body" sz="quarter" idx="11"/>
          </p:nvPr>
        </p:nvSpPr>
        <p:spPr/>
        <p:txBody>
          <a:bodyPr/>
          <a:lstStyle/>
          <a:p>
            <a:r>
              <a:rPr lang="en-US" dirty="0"/>
              <a:t>http://www.moffatcentre.com/</a:t>
            </a:r>
          </a:p>
        </p:txBody>
      </p:sp>
      <p:pic>
        <p:nvPicPr>
          <p:cNvPr id="8" name="Picture Placeholder 7">
            <a:extLst>
              <a:ext uri="{FF2B5EF4-FFF2-40B4-BE49-F238E27FC236}">
                <a16:creationId xmlns:a16="http://schemas.microsoft.com/office/drawing/2014/main" id="{34BC5739-2EAB-4AD7-92E7-37E57802A7A9}"/>
              </a:ext>
            </a:extLst>
          </p:cNvPr>
          <p:cNvPicPr>
            <a:picLocks noGrp="1" noChangeAspect="1"/>
          </p:cNvPicPr>
          <p:nvPr>
            <p:ph type="pic" sz="quarter" idx="10"/>
          </p:nvPr>
        </p:nvPicPr>
        <p:blipFill>
          <a:blip r:embed="rId3">
            <a:duotone>
              <a:prstClr val="black"/>
              <a:schemeClr val="accent1">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112477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3</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525834" y="1749454"/>
            <a:ext cx="10837862" cy="3876675"/>
          </a:xfrm>
        </p:spPr>
        <p:txBody>
          <a:bodyPr>
            <a:normAutofit fontScale="85000" lnSpcReduction="20000"/>
          </a:bodyPr>
          <a:lstStyle/>
          <a:p>
            <a:pPr>
              <a:lnSpc>
                <a:spcPct val="140000"/>
              </a:lnSpc>
            </a:pPr>
            <a:r>
              <a:rPr lang="en-US" dirty="0"/>
              <a:t>Latest UNWTO World Tourism Barometer, global international tourist arrivals almost tripled from January to July 2022 </a:t>
            </a:r>
            <a:r>
              <a:rPr lang="en-US" b="1" dirty="0"/>
              <a:t>(+172%) </a:t>
            </a:r>
            <a:r>
              <a:rPr lang="en-US" dirty="0"/>
              <a:t>compared to the same period in 2021.</a:t>
            </a:r>
          </a:p>
          <a:p>
            <a:pPr>
              <a:lnSpc>
                <a:spcPct val="140000"/>
              </a:lnSpc>
            </a:pPr>
            <a:r>
              <a:rPr lang="en-US" dirty="0"/>
              <a:t> This means the sector recovered to </a:t>
            </a:r>
            <a:r>
              <a:rPr lang="en-US" b="1" dirty="0"/>
              <a:t>57% of pre-pandemic levels</a:t>
            </a:r>
            <a:r>
              <a:rPr lang="en-US" dirty="0"/>
              <a:t>. The steady recovery reflects strong pent-up demand for international travel as well as the easing or lifting of travel restrictions to date (86 countries had no COVID-19-related restrictions as of 19 September 2022).</a:t>
            </a:r>
          </a:p>
          <a:p>
            <a:pPr>
              <a:lnSpc>
                <a:spcPct val="140000"/>
              </a:lnSpc>
            </a:pPr>
            <a:r>
              <a:rPr lang="en-US" b="1" dirty="0"/>
              <a:t>Europe</a:t>
            </a:r>
            <a:r>
              <a:rPr lang="en-US" dirty="0"/>
              <a:t> and the Middle East showed the fastest recovery in January-July 2022, with arrivals reaching </a:t>
            </a:r>
            <a:r>
              <a:rPr lang="en-US" b="1" dirty="0"/>
              <a:t>74%</a:t>
            </a:r>
            <a:r>
              <a:rPr lang="en-US" dirty="0"/>
              <a:t> and 76% of 2019 levels respectively.</a:t>
            </a:r>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Where are we now – Global tourism?</a:t>
            </a:r>
          </a:p>
        </p:txBody>
      </p:sp>
    </p:spTree>
    <p:extLst>
      <p:ext uri="{BB962C8B-B14F-4D97-AF65-F5344CB8AC3E}">
        <p14:creationId xmlns:p14="http://schemas.microsoft.com/office/powerpoint/2010/main" val="1032765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999159-A31D-4BFB-8F74-CDEE626A9039}"/>
              </a:ext>
            </a:extLst>
          </p:cNvPr>
          <p:cNvPicPr>
            <a:picLocks noChangeAspect="1"/>
          </p:cNvPicPr>
          <p:nvPr/>
        </p:nvPicPr>
        <p:blipFill>
          <a:blip r:embed="rId3"/>
          <a:stretch>
            <a:fillRect/>
          </a:stretch>
        </p:blipFill>
        <p:spPr>
          <a:xfrm>
            <a:off x="1481938" y="3708400"/>
            <a:ext cx="8925654" cy="2522291"/>
          </a:xfrm>
          <a:prstGeom prst="rect">
            <a:avLst/>
          </a:prstGeom>
        </p:spPr>
      </p:pic>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4</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525834" y="1317625"/>
            <a:ext cx="10837862" cy="2670175"/>
          </a:xfrm>
        </p:spPr>
        <p:txBody>
          <a:bodyPr>
            <a:normAutofit/>
          </a:bodyPr>
          <a:lstStyle/>
          <a:p>
            <a:pPr>
              <a:lnSpc>
                <a:spcPct val="130000"/>
              </a:lnSpc>
            </a:pPr>
            <a:r>
              <a:rPr lang="en-US" b="1" dirty="0"/>
              <a:t>59% </a:t>
            </a:r>
            <a:r>
              <a:rPr lang="en-US" dirty="0"/>
              <a:t>of the UK Population has taken a domestic overnight trip since October 2021. 25% taken an overnight trip in the Summer 2022</a:t>
            </a:r>
          </a:p>
          <a:p>
            <a:pPr>
              <a:lnSpc>
                <a:spcPct val="130000"/>
              </a:lnSpc>
            </a:pPr>
            <a:r>
              <a:rPr lang="en-US" dirty="0"/>
              <a:t>Trying </a:t>
            </a:r>
            <a:r>
              <a:rPr lang="en-US" b="1" dirty="0"/>
              <a:t>local</a:t>
            </a:r>
            <a:r>
              <a:rPr lang="en-US" dirty="0"/>
              <a:t> food &amp; drink rank top for activities in winter breaks for domestic holidays and second (after </a:t>
            </a:r>
            <a:r>
              <a:rPr lang="en-US" b="1" dirty="0"/>
              <a:t>walks</a:t>
            </a:r>
            <a:r>
              <a:rPr lang="en-US" dirty="0"/>
              <a:t>) in the spring 2023 break</a:t>
            </a:r>
          </a:p>
          <a:p>
            <a:pPr marL="0" indent="0">
              <a:lnSpc>
                <a:spcPct val="130000"/>
              </a:lnSpc>
              <a:buNone/>
            </a:pPr>
            <a:endParaRPr lang="en-US" dirty="0"/>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Where are we now - Domestic?</a:t>
            </a:r>
          </a:p>
        </p:txBody>
      </p:sp>
    </p:spTree>
    <p:extLst>
      <p:ext uri="{BB962C8B-B14F-4D97-AF65-F5344CB8AC3E}">
        <p14:creationId xmlns:p14="http://schemas.microsoft.com/office/powerpoint/2010/main" val="536887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5</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525834" y="1490662"/>
            <a:ext cx="10837862" cy="3876675"/>
          </a:xfrm>
        </p:spPr>
        <p:txBody>
          <a:bodyPr>
            <a:normAutofit/>
          </a:bodyPr>
          <a:lstStyle/>
          <a:p>
            <a:pPr>
              <a:lnSpc>
                <a:spcPct val="130000"/>
              </a:lnSpc>
            </a:pPr>
            <a:r>
              <a:rPr lang="en-US" b="1" dirty="0"/>
              <a:t>1.1m international visitors </a:t>
            </a:r>
            <a:r>
              <a:rPr lang="en-US" dirty="0"/>
              <a:t>came to Scotland in H1/2022 (</a:t>
            </a:r>
            <a:r>
              <a:rPr lang="en-US" b="1" dirty="0"/>
              <a:t>-18% </a:t>
            </a:r>
            <a:r>
              <a:rPr lang="en-US" dirty="0"/>
              <a:t>down on H1/2019)</a:t>
            </a:r>
          </a:p>
          <a:p>
            <a:pPr>
              <a:lnSpc>
                <a:spcPct val="130000"/>
              </a:lnSpc>
            </a:pPr>
            <a:r>
              <a:rPr lang="en-US" dirty="0"/>
              <a:t>Expenditure by international inbound to Scotland was £1.1 billion in the first half of 2022, </a:t>
            </a:r>
            <a:r>
              <a:rPr lang="en-US" b="1" dirty="0"/>
              <a:t>+21% up on H1/2019</a:t>
            </a:r>
            <a:r>
              <a:rPr lang="en-US" dirty="0"/>
              <a:t>.</a:t>
            </a:r>
          </a:p>
          <a:p>
            <a:pPr>
              <a:lnSpc>
                <a:spcPct val="130000"/>
              </a:lnSpc>
            </a:pPr>
            <a:r>
              <a:rPr lang="en-US" dirty="0"/>
              <a:t>North America was a key inbound market with EU15 markets also major contributors.</a:t>
            </a:r>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Where are we now - International?</a:t>
            </a:r>
          </a:p>
        </p:txBody>
      </p:sp>
    </p:spTree>
    <p:extLst>
      <p:ext uri="{BB962C8B-B14F-4D97-AF65-F5344CB8AC3E}">
        <p14:creationId xmlns:p14="http://schemas.microsoft.com/office/powerpoint/2010/main" val="50251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sz="half" idx="1"/>
          </p:nvPr>
        </p:nvSpPr>
        <p:spPr/>
        <p:txBody>
          <a:bodyPr>
            <a:normAutofit fontScale="92500"/>
          </a:bodyPr>
          <a:lstStyle/>
          <a:p>
            <a:pPr>
              <a:lnSpc>
                <a:spcPct val="130000"/>
              </a:lnSpc>
            </a:pPr>
            <a:r>
              <a:rPr lang="en-US" b="1" dirty="0"/>
              <a:t>Visitor Attractions in Scotland </a:t>
            </a:r>
            <a:r>
              <a:rPr lang="en-US" dirty="0"/>
              <a:t>recorded an annual increase for the month of September 22 of </a:t>
            </a:r>
            <a:r>
              <a:rPr lang="en-US" b="1" dirty="0"/>
              <a:t>44%</a:t>
            </a:r>
            <a:r>
              <a:rPr lang="en-US" dirty="0"/>
              <a:t>.</a:t>
            </a:r>
          </a:p>
          <a:p>
            <a:pPr>
              <a:lnSpc>
                <a:spcPct val="130000"/>
              </a:lnSpc>
            </a:pPr>
            <a:r>
              <a:rPr lang="en-US" dirty="0"/>
              <a:t>Year to September 22 growth against 2021 is </a:t>
            </a:r>
            <a:r>
              <a:rPr lang="en-US" b="1" dirty="0"/>
              <a:t>93%</a:t>
            </a:r>
            <a:r>
              <a:rPr lang="en-US" dirty="0"/>
              <a:t>.</a:t>
            </a:r>
          </a:p>
          <a:p>
            <a:pPr>
              <a:lnSpc>
                <a:spcPct val="130000"/>
              </a:lnSpc>
            </a:pPr>
            <a:r>
              <a:rPr lang="en-US" dirty="0"/>
              <a:t>When compared to 2019 month of September 22 is down -15%.</a:t>
            </a:r>
          </a:p>
        </p:txBody>
      </p:sp>
      <p:sp>
        <p:nvSpPr>
          <p:cNvPr id="10" name="Content Placeholder 9">
            <a:extLst>
              <a:ext uri="{FF2B5EF4-FFF2-40B4-BE49-F238E27FC236}">
                <a16:creationId xmlns:a16="http://schemas.microsoft.com/office/drawing/2014/main" id="{DDCA0F04-651C-40DD-BE66-7901015CB8A9}"/>
              </a:ext>
            </a:extLst>
          </p:cNvPr>
          <p:cNvSpPr>
            <a:spLocks noGrp="1"/>
          </p:cNvSpPr>
          <p:nvPr>
            <p:ph sz="half" idx="2"/>
          </p:nvPr>
        </p:nvSpPr>
        <p:spPr>
          <a:xfrm>
            <a:off x="6215026" y="1825625"/>
            <a:ext cx="5503862" cy="4351338"/>
          </a:xfrm>
        </p:spPr>
        <p:txBody>
          <a:bodyPr>
            <a:normAutofit lnSpcReduction="10000"/>
          </a:bodyPr>
          <a:lstStyle/>
          <a:p>
            <a:pPr>
              <a:lnSpc>
                <a:spcPct val="130000"/>
              </a:lnSpc>
            </a:pPr>
            <a:r>
              <a:rPr lang="en-GB" sz="2600" b="1" dirty="0"/>
              <a:t>Visitor Attractions in Perth &amp; Kinross </a:t>
            </a:r>
            <a:r>
              <a:rPr lang="en-GB" sz="2600" dirty="0"/>
              <a:t>for the Year to September 22 saw a visitor increase of </a:t>
            </a:r>
            <a:r>
              <a:rPr lang="en-GB" sz="2600" b="1" dirty="0"/>
              <a:t>+76.7%  vs 2021</a:t>
            </a:r>
            <a:r>
              <a:rPr lang="en-GB" sz="2600" dirty="0"/>
              <a:t>.</a:t>
            </a:r>
          </a:p>
          <a:p>
            <a:pPr>
              <a:lnSpc>
                <a:spcPct val="130000"/>
              </a:lnSpc>
            </a:pPr>
            <a:r>
              <a:rPr lang="en-GB" sz="2600" dirty="0"/>
              <a:t>Activity Attractions have grown by </a:t>
            </a:r>
            <a:r>
              <a:rPr lang="en-GB" sz="2600" b="1" dirty="0"/>
              <a:t>+34%.</a:t>
            </a:r>
          </a:p>
          <a:p>
            <a:pPr>
              <a:lnSpc>
                <a:spcPct val="130000"/>
              </a:lnSpc>
            </a:pPr>
            <a:r>
              <a:rPr lang="en-GB" sz="2600" dirty="0"/>
              <a:t>Museums are up +251% against 2021.</a:t>
            </a:r>
          </a:p>
          <a:p>
            <a:pPr>
              <a:lnSpc>
                <a:spcPct val="130000"/>
              </a:lnSpc>
            </a:pPr>
            <a:r>
              <a:rPr lang="en-GB" sz="2600" dirty="0"/>
              <a:t>Outdoor attractions continue to be as popular as 2021.</a:t>
            </a:r>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Where are we now - Attractions?</a:t>
            </a:r>
          </a:p>
        </p:txBody>
      </p:sp>
    </p:spTree>
    <p:extLst>
      <p:ext uri="{BB962C8B-B14F-4D97-AF65-F5344CB8AC3E}">
        <p14:creationId xmlns:p14="http://schemas.microsoft.com/office/powerpoint/2010/main" val="169279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Where are we now – Occupancy in Perthshire</a:t>
            </a:r>
          </a:p>
        </p:txBody>
      </p:sp>
      <p:graphicFrame>
        <p:nvGraphicFramePr>
          <p:cNvPr id="7" name="Chart 6">
            <a:extLst>
              <a:ext uri="{FF2B5EF4-FFF2-40B4-BE49-F238E27FC236}">
                <a16:creationId xmlns:a16="http://schemas.microsoft.com/office/drawing/2014/main" id="{8D7E6F26-0CFE-49CD-9FA8-896D676FD6FD}"/>
              </a:ext>
            </a:extLst>
          </p:cNvPr>
          <p:cNvGraphicFramePr>
            <a:graphicFrameLocks/>
          </p:cNvGraphicFramePr>
          <p:nvPr>
            <p:extLst>
              <p:ext uri="{D42A27DB-BD31-4B8C-83A1-F6EECF244321}">
                <p14:modId xmlns:p14="http://schemas.microsoft.com/office/powerpoint/2010/main" val="1187777385"/>
              </p:ext>
            </p:extLst>
          </p:nvPr>
        </p:nvGraphicFramePr>
        <p:xfrm>
          <a:off x="516803" y="1755241"/>
          <a:ext cx="5579197" cy="3347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D7E6F26-0CFE-49CD-9FA8-896D676FD6FD}"/>
              </a:ext>
            </a:extLst>
          </p:cNvPr>
          <p:cNvGraphicFramePr>
            <a:graphicFrameLocks/>
          </p:cNvGraphicFramePr>
          <p:nvPr>
            <p:extLst>
              <p:ext uri="{D42A27DB-BD31-4B8C-83A1-F6EECF244321}">
                <p14:modId xmlns:p14="http://schemas.microsoft.com/office/powerpoint/2010/main" val="2162398672"/>
              </p:ext>
            </p:extLst>
          </p:nvPr>
        </p:nvGraphicFramePr>
        <p:xfrm>
          <a:off x="5973778" y="1755241"/>
          <a:ext cx="5579196" cy="334751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7F6EEE10-BFAD-4544-ADA1-12E88D38ABA1}"/>
              </a:ext>
            </a:extLst>
          </p:cNvPr>
          <p:cNvSpPr/>
          <p:nvPr/>
        </p:nvSpPr>
        <p:spPr>
          <a:xfrm>
            <a:off x="1596835" y="5167543"/>
            <a:ext cx="9068958" cy="861774"/>
          </a:xfrm>
          <a:prstGeom prst="rect">
            <a:avLst/>
          </a:prstGeom>
        </p:spPr>
        <p:txBody>
          <a:bodyPr wrap="none">
            <a:spAutoFit/>
          </a:bodyPr>
          <a:lstStyle/>
          <a:p>
            <a:pPr algn="ctr"/>
            <a:r>
              <a:rPr lang="en-US" dirty="0"/>
              <a:t>Occupancy Rates across Serviced and Non-Serviced exceeded 2019 levels from early summer</a:t>
            </a:r>
          </a:p>
          <a:p>
            <a:pPr algn="ctr"/>
            <a:endParaRPr lang="en-US" dirty="0"/>
          </a:p>
          <a:p>
            <a:pPr algn="ctr"/>
            <a:r>
              <a:rPr lang="en-GB" sz="1400" b="1" dirty="0"/>
              <a:t>If you are an accommodation business and wish to participate in the Occupancy Survey contact info@moffatcentre.com</a:t>
            </a:r>
          </a:p>
        </p:txBody>
      </p:sp>
      <p:sp>
        <p:nvSpPr>
          <p:cNvPr id="10" name="Rectangle 9">
            <a:extLst>
              <a:ext uri="{FF2B5EF4-FFF2-40B4-BE49-F238E27FC236}">
                <a16:creationId xmlns:a16="http://schemas.microsoft.com/office/drawing/2014/main" id="{0775E5B5-D25C-4C5A-A264-F809EF02CA1A}"/>
              </a:ext>
            </a:extLst>
          </p:cNvPr>
          <p:cNvSpPr/>
          <p:nvPr/>
        </p:nvSpPr>
        <p:spPr>
          <a:xfrm>
            <a:off x="7807470" y="6340323"/>
            <a:ext cx="3244799" cy="230832"/>
          </a:xfrm>
          <a:prstGeom prst="rect">
            <a:avLst/>
          </a:prstGeom>
        </p:spPr>
        <p:txBody>
          <a:bodyPr wrap="none">
            <a:spAutoFit/>
          </a:bodyPr>
          <a:lstStyle/>
          <a:p>
            <a:r>
              <a:rPr lang="en-US" sz="900" i="1" dirty="0">
                <a:solidFill>
                  <a:srgbClr val="212121"/>
                </a:solidFill>
              </a:rPr>
              <a:t>Source: VisitScotland Scottish Accommodation Occupancy Survey </a:t>
            </a:r>
            <a:endParaRPr lang="en-GB" sz="900" dirty="0"/>
          </a:p>
        </p:txBody>
      </p:sp>
    </p:spTree>
    <p:extLst>
      <p:ext uri="{BB962C8B-B14F-4D97-AF65-F5344CB8AC3E}">
        <p14:creationId xmlns:p14="http://schemas.microsoft.com/office/powerpoint/2010/main" val="403955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 Look ahead</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145737" y="1122744"/>
            <a:ext cx="7900525" cy="764460"/>
          </a:xfrm>
        </p:spPr>
        <p:txBody>
          <a:bodyPr/>
          <a:lstStyle/>
          <a:p>
            <a:pPr>
              <a:lnSpc>
                <a:spcPct val="130000"/>
              </a:lnSpc>
            </a:pPr>
            <a:r>
              <a:rPr lang="en-US" dirty="0"/>
              <a:t>As the post-pandemic recovery stalled in 2022 and became the cost of living crisis consumers and businesses have been challenged by rising inflation, interest rates, and input costs that will have implications for 2023 and beyond</a:t>
            </a:r>
          </a:p>
          <a:p>
            <a:pPr marL="342900" indent="-342900">
              <a:lnSpc>
                <a:spcPct val="130000"/>
              </a:lnSpc>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US" smtClean="0"/>
              <a:pPr/>
              <a:t>8</a:t>
            </a:fld>
            <a:endParaRPr lang="en-US" dirty="0"/>
          </a:p>
        </p:txBody>
      </p:sp>
      <p:pic>
        <p:nvPicPr>
          <p:cNvPr id="9" name="Picture Placeholder 8">
            <a:extLst>
              <a:ext uri="{FF2B5EF4-FFF2-40B4-BE49-F238E27FC236}">
                <a16:creationId xmlns:a16="http://schemas.microsoft.com/office/drawing/2014/main" id="{CAC82EC3-42B5-49D4-8465-B02154901F2A}"/>
              </a:ext>
            </a:extLst>
          </p:cNvPr>
          <p:cNvPicPr>
            <a:picLocks noGrp="1" noChangeAspect="1"/>
          </p:cNvPicPr>
          <p:nvPr>
            <p:ph type="pic" sz="quarter" idx="13"/>
          </p:nvPr>
        </p:nvPicPr>
        <p:blipFill>
          <a:blip r:embed="rId3" cstate="email">
            <a:duotone>
              <a:prstClr val="black"/>
              <a:srgbClr val="D9C3A5">
                <a:tint val="50000"/>
                <a:satMod val="180000"/>
              </a:srgbClr>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Tree>
    <p:extLst>
      <p:ext uri="{BB962C8B-B14F-4D97-AF65-F5344CB8AC3E}">
        <p14:creationId xmlns:p14="http://schemas.microsoft.com/office/powerpoint/2010/main" val="66194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24E300-947A-40D9-A41B-75F5608C684A}"/>
              </a:ext>
            </a:extLst>
          </p:cNvPr>
          <p:cNvSpPr>
            <a:spLocks noGrp="1"/>
          </p:cNvSpPr>
          <p:nvPr>
            <p:ph type="sldNum" sz="quarter" idx="12"/>
          </p:nvPr>
        </p:nvSpPr>
        <p:spPr/>
        <p:txBody>
          <a:bodyPr/>
          <a:lstStyle/>
          <a:p>
            <a:fld id="{9EC71654-96A5-4280-94F3-931C61A9F92C}" type="slidenum">
              <a:rPr lang="en-US" noProof="0" smtClean="0"/>
              <a:pPr/>
              <a:t>9</a:t>
            </a:fld>
            <a:endParaRPr lang="en-US" noProof="0" dirty="0"/>
          </a:p>
        </p:txBody>
      </p:sp>
      <p:sp>
        <p:nvSpPr>
          <p:cNvPr id="3" name="Content Placeholder 2">
            <a:extLst>
              <a:ext uri="{FF2B5EF4-FFF2-40B4-BE49-F238E27FC236}">
                <a16:creationId xmlns:a16="http://schemas.microsoft.com/office/drawing/2014/main" id="{C2630381-332D-4B6D-8868-DBA2AF87C513}"/>
              </a:ext>
            </a:extLst>
          </p:cNvPr>
          <p:cNvSpPr>
            <a:spLocks noGrp="1"/>
          </p:cNvSpPr>
          <p:nvPr>
            <p:ph idx="1"/>
          </p:nvPr>
        </p:nvSpPr>
        <p:spPr>
          <a:xfrm>
            <a:off x="5669370" y="802598"/>
            <a:ext cx="6006692" cy="3876675"/>
          </a:xfrm>
        </p:spPr>
        <p:txBody>
          <a:bodyPr>
            <a:noAutofit/>
          </a:bodyPr>
          <a:lstStyle/>
          <a:p>
            <a:pPr>
              <a:lnSpc>
                <a:spcPct val="130000"/>
              </a:lnSpc>
            </a:pPr>
            <a:r>
              <a:rPr lang="en-US" sz="2400" dirty="0"/>
              <a:t>Price Waterhouse Cooper forecasts UK economic growth in 2023 of between -1.3% and 0.2% dependent on a harsh or mild winter scenario, followed by </a:t>
            </a:r>
            <a:r>
              <a:rPr lang="en-US" sz="2400" b="1" dirty="0"/>
              <a:t>two years of slow or negative economic growth</a:t>
            </a:r>
            <a:r>
              <a:rPr lang="en-US" sz="2400" dirty="0"/>
              <a:t>.</a:t>
            </a:r>
          </a:p>
          <a:p>
            <a:pPr>
              <a:lnSpc>
                <a:spcPct val="130000"/>
              </a:lnSpc>
            </a:pPr>
            <a:r>
              <a:rPr lang="en-US" sz="2400" dirty="0"/>
              <a:t>UK inflation outlook is highly uncertain. PWC scenario analysis suggests </a:t>
            </a:r>
            <a:r>
              <a:rPr lang="en-US" sz="2400" b="1" dirty="0"/>
              <a:t>inflation could peak at 17%</a:t>
            </a:r>
            <a:r>
              <a:rPr lang="en-US" sz="2400" dirty="0"/>
              <a:t> in the first half of 2023. </a:t>
            </a:r>
          </a:p>
          <a:p>
            <a:pPr>
              <a:lnSpc>
                <a:spcPct val="130000"/>
              </a:lnSpc>
            </a:pPr>
            <a:r>
              <a:rPr lang="en-US" sz="2400" dirty="0"/>
              <a:t>Government intervention on household energy bills could see inflation peak at between </a:t>
            </a:r>
            <a:r>
              <a:rPr lang="en-US" sz="2400" b="1" dirty="0"/>
              <a:t>10% to 13%.</a:t>
            </a:r>
          </a:p>
        </p:txBody>
      </p:sp>
      <p:sp>
        <p:nvSpPr>
          <p:cNvPr id="4" name="Title 3">
            <a:extLst>
              <a:ext uri="{FF2B5EF4-FFF2-40B4-BE49-F238E27FC236}">
                <a16:creationId xmlns:a16="http://schemas.microsoft.com/office/drawing/2014/main" id="{E6BD6E0E-9900-46F2-AECC-444E4DA986EC}"/>
              </a:ext>
            </a:extLst>
          </p:cNvPr>
          <p:cNvSpPr>
            <a:spLocks noGrp="1"/>
          </p:cNvSpPr>
          <p:nvPr>
            <p:ph type="title"/>
          </p:nvPr>
        </p:nvSpPr>
        <p:spPr/>
        <p:txBody>
          <a:bodyPr/>
          <a:lstStyle/>
          <a:p>
            <a:r>
              <a:rPr lang="en-GB" dirty="0"/>
              <a:t>Economic Outlook</a:t>
            </a:r>
          </a:p>
        </p:txBody>
      </p:sp>
      <p:grpSp>
        <p:nvGrpSpPr>
          <p:cNvPr id="8" name="Group 7">
            <a:extLst>
              <a:ext uri="{FF2B5EF4-FFF2-40B4-BE49-F238E27FC236}">
                <a16:creationId xmlns:a16="http://schemas.microsoft.com/office/drawing/2014/main" id="{1623C27B-64F2-4FD2-A69F-80D91043FE68}"/>
              </a:ext>
            </a:extLst>
          </p:cNvPr>
          <p:cNvGrpSpPr/>
          <p:nvPr/>
        </p:nvGrpSpPr>
        <p:grpSpPr>
          <a:xfrm>
            <a:off x="639229" y="1490662"/>
            <a:ext cx="4382112" cy="4572638"/>
            <a:chOff x="639229" y="1273309"/>
            <a:chExt cx="4382112" cy="4572638"/>
          </a:xfrm>
        </p:grpSpPr>
        <p:pic>
          <p:nvPicPr>
            <p:cNvPr id="5" name="Picture 4">
              <a:extLst>
                <a:ext uri="{FF2B5EF4-FFF2-40B4-BE49-F238E27FC236}">
                  <a16:creationId xmlns:a16="http://schemas.microsoft.com/office/drawing/2014/main" id="{37F0D4B2-865F-4579-88E5-791AEDC0F739}"/>
                </a:ext>
              </a:extLst>
            </p:cNvPr>
            <p:cNvPicPr>
              <a:picLocks noChangeAspect="1"/>
            </p:cNvPicPr>
            <p:nvPr/>
          </p:nvPicPr>
          <p:blipFill>
            <a:blip r:embed="rId3"/>
            <a:stretch>
              <a:fillRect/>
            </a:stretch>
          </p:blipFill>
          <p:spPr>
            <a:xfrm>
              <a:off x="639229" y="1273309"/>
              <a:ext cx="4382112" cy="4572638"/>
            </a:xfrm>
            <a:prstGeom prst="rect">
              <a:avLst/>
            </a:prstGeom>
          </p:spPr>
        </p:pic>
        <p:sp>
          <p:nvSpPr>
            <p:cNvPr id="6" name="Rectangle 5">
              <a:extLst>
                <a:ext uri="{FF2B5EF4-FFF2-40B4-BE49-F238E27FC236}">
                  <a16:creationId xmlns:a16="http://schemas.microsoft.com/office/drawing/2014/main" id="{8C31FBE8-3B24-42CF-AA72-62B7C3FDB41B}"/>
                </a:ext>
              </a:extLst>
            </p:cNvPr>
            <p:cNvSpPr/>
            <p:nvPr/>
          </p:nvSpPr>
          <p:spPr>
            <a:xfrm>
              <a:off x="639229" y="1273309"/>
              <a:ext cx="4382112" cy="45726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Rectangle 6">
            <a:extLst>
              <a:ext uri="{FF2B5EF4-FFF2-40B4-BE49-F238E27FC236}">
                <a16:creationId xmlns:a16="http://schemas.microsoft.com/office/drawing/2014/main" id="{0F90563A-479C-4B45-BADF-02FF9309E0DC}"/>
              </a:ext>
            </a:extLst>
          </p:cNvPr>
          <p:cNvSpPr/>
          <p:nvPr/>
        </p:nvSpPr>
        <p:spPr>
          <a:xfrm>
            <a:off x="4177840" y="6063300"/>
            <a:ext cx="843501" cy="230832"/>
          </a:xfrm>
          <a:prstGeom prst="rect">
            <a:avLst/>
          </a:prstGeom>
        </p:spPr>
        <p:txBody>
          <a:bodyPr wrap="none">
            <a:spAutoFit/>
          </a:bodyPr>
          <a:lstStyle/>
          <a:p>
            <a:r>
              <a:rPr lang="en-US" sz="900" i="1" dirty="0">
                <a:solidFill>
                  <a:srgbClr val="212121"/>
                </a:solidFill>
              </a:rPr>
              <a:t>Source: OECD </a:t>
            </a:r>
            <a:endParaRPr lang="en-GB" sz="900" dirty="0"/>
          </a:p>
        </p:txBody>
      </p:sp>
    </p:spTree>
    <p:extLst>
      <p:ext uri="{BB962C8B-B14F-4D97-AF65-F5344CB8AC3E}">
        <p14:creationId xmlns:p14="http://schemas.microsoft.com/office/powerpoint/2010/main" val="245201160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4169</Words>
  <Application>Microsoft Office PowerPoint</Application>
  <PresentationFormat>Widescreen</PresentationFormat>
  <Paragraphs>178</Paragraphs>
  <Slides>22</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Future outlook of tourism in perthshire</vt:lpstr>
      <vt:lpstr>The Moffat center </vt:lpstr>
      <vt:lpstr>Where are we now – Global tourism?</vt:lpstr>
      <vt:lpstr>Where are we now - Domestic?</vt:lpstr>
      <vt:lpstr>Where are we now - International?</vt:lpstr>
      <vt:lpstr>Where are we now - Attractions?</vt:lpstr>
      <vt:lpstr>Where are we now – Occupancy in Perthshire</vt:lpstr>
      <vt:lpstr>A Look ahead</vt:lpstr>
      <vt:lpstr>Economic Outlook</vt:lpstr>
      <vt:lpstr>Consumer sentiment</vt:lpstr>
      <vt:lpstr>Accommodation occupancy forecasts</vt:lpstr>
      <vt:lpstr>Outlook for 2023 - Forecast?</vt:lpstr>
      <vt:lpstr>Outlook for 2023 - Intent?</vt:lpstr>
      <vt:lpstr>Trends for a Sustainable Future</vt:lpstr>
      <vt:lpstr>Intentions In a Disruptive World</vt:lpstr>
      <vt:lpstr>Consumers Are Looking for Sustainable Travel Options and Turning to Trusted Resources for Guidance</vt:lpstr>
      <vt:lpstr>Opportunities in sustainable travel</vt:lpstr>
      <vt:lpstr>Trends shaping responsible travel into 2023</vt:lpstr>
      <vt:lpstr>Trends shaping responsible travel into 2023</vt:lpstr>
      <vt:lpstr>Trends shaping responsible travel into 2023</vt:lpstr>
      <vt:lpstr>Oh, one last thing…..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2022-11-13T21:59:20Z</dcterms:created>
  <dcterms:modified xsi:type="dcterms:W3CDTF">2022-11-15T11:26:36Z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