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67" r:id="rId4"/>
  </p:sldMasterIdLst>
  <p:notesMasterIdLst>
    <p:notesMasterId r:id="rId11"/>
  </p:notesMasterIdLst>
  <p:handoutMasterIdLst>
    <p:handoutMasterId r:id="rId12"/>
  </p:handoutMasterIdLst>
  <p:sldIdLst>
    <p:sldId id="256" r:id="rId5"/>
    <p:sldId id="274" r:id="rId6"/>
    <p:sldId id="260" r:id="rId7"/>
    <p:sldId id="273" r:id="rId8"/>
    <p:sldId id="269" r:id="rId9"/>
    <p:sldId id="270" r:id="rId10"/>
  </p:sldIdLst>
  <p:sldSz cx="9144000" cy="6858000" type="screen4x3"/>
  <p:notesSz cx="6889750" cy="10018713"/>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56">
          <p15:clr>
            <a:srgbClr val="A4A3A4"/>
          </p15:clr>
        </p15:guide>
        <p15:guide id="2" pos="217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06624D-F0E5-3812-12C7-98B95D7758BF}" v="2" dt="2020-11-18T11:10:02.35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809" autoAdjust="0"/>
    <p:restoredTop sz="94723" autoAdjust="0"/>
  </p:normalViewPr>
  <p:slideViewPr>
    <p:cSldViewPr>
      <p:cViewPr varScale="1">
        <p:scale>
          <a:sx n="68" d="100"/>
          <a:sy n="68" d="100"/>
        </p:scale>
        <p:origin x="123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050"/>
    </p:cViewPr>
  </p:sorterViewPr>
  <p:notesViewPr>
    <p:cSldViewPr>
      <p:cViewPr varScale="1">
        <p:scale>
          <a:sx n="59" d="100"/>
          <a:sy n="59" d="100"/>
        </p:scale>
        <p:origin x="-2802" y="-96"/>
      </p:cViewPr>
      <p:guideLst>
        <p:guide orient="horz" pos="3156"/>
        <p:guide pos="217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5DBF273-087F-48B8-A365-9B5814606104}"/>
              </a:ext>
            </a:extLst>
          </p:cNvPr>
          <p:cNvSpPr>
            <a:spLocks noGrp="1"/>
          </p:cNvSpPr>
          <p:nvPr>
            <p:ph type="hdr" sz="quarter"/>
          </p:nvPr>
        </p:nvSpPr>
        <p:spPr>
          <a:xfrm>
            <a:off x="0" y="0"/>
            <a:ext cx="2986088" cy="501650"/>
          </a:xfrm>
          <a:prstGeom prst="rect">
            <a:avLst/>
          </a:prstGeom>
        </p:spPr>
        <p:txBody>
          <a:bodyPr vert="horz" lIns="96616" tIns="48308" rIns="96616" bIns="48308" rtlCol="0"/>
          <a:lstStyle>
            <a:lvl1pPr algn="l" eaLnBrk="1" fontAlgn="auto" hangingPunct="1">
              <a:spcBef>
                <a:spcPts val="0"/>
              </a:spcBef>
              <a:spcAft>
                <a:spcPts val="0"/>
              </a:spcAft>
              <a:defRPr sz="1300">
                <a:latin typeface="+mn-lt"/>
                <a:cs typeface="+mn-cs"/>
              </a:defRPr>
            </a:lvl1pPr>
          </a:lstStyle>
          <a:p>
            <a:pPr>
              <a:defRPr/>
            </a:pPr>
            <a:endParaRPr lang="en-GB" dirty="0"/>
          </a:p>
        </p:txBody>
      </p:sp>
      <p:sp>
        <p:nvSpPr>
          <p:cNvPr id="3" name="Date Placeholder 2">
            <a:extLst>
              <a:ext uri="{FF2B5EF4-FFF2-40B4-BE49-F238E27FC236}">
                <a16:creationId xmlns:a16="http://schemas.microsoft.com/office/drawing/2014/main" id="{8080D431-3438-4E02-980B-8D4384B4E2AF}"/>
              </a:ext>
            </a:extLst>
          </p:cNvPr>
          <p:cNvSpPr>
            <a:spLocks noGrp="1"/>
          </p:cNvSpPr>
          <p:nvPr>
            <p:ph type="dt" sz="quarter" idx="1"/>
          </p:nvPr>
        </p:nvSpPr>
        <p:spPr>
          <a:xfrm>
            <a:off x="3902075" y="0"/>
            <a:ext cx="2986088" cy="501650"/>
          </a:xfrm>
          <a:prstGeom prst="rect">
            <a:avLst/>
          </a:prstGeom>
        </p:spPr>
        <p:txBody>
          <a:bodyPr vert="horz" lIns="96616" tIns="48308" rIns="96616" bIns="48308" rtlCol="0"/>
          <a:lstStyle>
            <a:lvl1pPr algn="r" eaLnBrk="1" fontAlgn="auto" hangingPunct="1">
              <a:spcBef>
                <a:spcPts val="0"/>
              </a:spcBef>
              <a:spcAft>
                <a:spcPts val="0"/>
              </a:spcAft>
              <a:defRPr sz="1300">
                <a:latin typeface="+mn-lt"/>
                <a:cs typeface="+mn-cs"/>
              </a:defRPr>
            </a:lvl1pPr>
          </a:lstStyle>
          <a:p>
            <a:pPr>
              <a:defRPr/>
            </a:pPr>
            <a:fld id="{7A4A3BBA-EBE3-4430-80CC-CAA97CD4F139}" type="datetimeFigureOut">
              <a:rPr lang="en-US"/>
              <a:pPr>
                <a:defRPr/>
              </a:pPr>
              <a:t>11/22/2021</a:t>
            </a:fld>
            <a:endParaRPr lang="en-GB" dirty="0"/>
          </a:p>
        </p:txBody>
      </p:sp>
      <p:sp>
        <p:nvSpPr>
          <p:cNvPr id="4" name="Footer Placeholder 3">
            <a:extLst>
              <a:ext uri="{FF2B5EF4-FFF2-40B4-BE49-F238E27FC236}">
                <a16:creationId xmlns:a16="http://schemas.microsoft.com/office/drawing/2014/main" id="{B59BD120-77D5-4BF2-9F3B-F6FA7C6ABF10}"/>
              </a:ext>
            </a:extLst>
          </p:cNvPr>
          <p:cNvSpPr>
            <a:spLocks noGrp="1"/>
          </p:cNvSpPr>
          <p:nvPr>
            <p:ph type="ftr" sz="quarter" idx="2"/>
          </p:nvPr>
        </p:nvSpPr>
        <p:spPr>
          <a:xfrm>
            <a:off x="0" y="9515475"/>
            <a:ext cx="2986088" cy="501650"/>
          </a:xfrm>
          <a:prstGeom prst="rect">
            <a:avLst/>
          </a:prstGeom>
        </p:spPr>
        <p:txBody>
          <a:bodyPr vert="horz" lIns="96616" tIns="48308" rIns="96616" bIns="48308" rtlCol="0" anchor="b"/>
          <a:lstStyle>
            <a:lvl1pPr algn="l" eaLnBrk="1" fontAlgn="auto" hangingPunct="1">
              <a:spcBef>
                <a:spcPts val="0"/>
              </a:spcBef>
              <a:spcAft>
                <a:spcPts val="0"/>
              </a:spcAft>
              <a:defRPr sz="1300">
                <a:latin typeface="+mn-lt"/>
                <a:cs typeface="+mn-cs"/>
              </a:defRPr>
            </a:lvl1pPr>
          </a:lstStyle>
          <a:p>
            <a:pPr>
              <a:defRPr/>
            </a:pPr>
            <a:endParaRPr lang="en-GB" dirty="0"/>
          </a:p>
        </p:txBody>
      </p:sp>
      <p:sp>
        <p:nvSpPr>
          <p:cNvPr id="5" name="Slide Number Placeholder 4">
            <a:extLst>
              <a:ext uri="{FF2B5EF4-FFF2-40B4-BE49-F238E27FC236}">
                <a16:creationId xmlns:a16="http://schemas.microsoft.com/office/drawing/2014/main" id="{5456D43B-30C6-4A67-8563-F894D72E9229}"/>
              </a:ext>
            </a:extLst>
          </p:cNvPr>
          <p:cNvSpPr>
            <a:spLocks noGrp="1"/>
          </p:cNvSpPr>
          <p:nvPr>
            <p:ph type="sldNum" sz="quarter" idx="3"/>
          </p:nvPr>
        </p:nvSpPr>
        <p:spPr>
          <a:xfrm>
            <a:off x="3902075" y="9515475"/>
            <a:ext cx="2986088" cy="501650"/>
          </a:xfrm>
          <a:prstGeom prst="rect">
            <a:avLst/>
          </a:prstGeom>
        </p:spPr>
        <p:txBody>
          <a:bodyPr vert="horz" wrap="square" lIns="96616" tIns="48308" rIns="96616" bIns="48308" numCol="1" anchor="b" anchorCtr="0" compatLnSpc="1">
            <a:prstTxWarp prst="textNoShape">
              <a:avLst/>
            </a:prstTxWarp>
          </a:bodyPr>
          <a:lstStyle>
            <a:lvl1pPr algn="r" eaLnBrk="1" hangingPunct="1">
              <a:defRPr sz="1300" smtClean="0">
                <a:latin typeface="Calibri" panose="020F0502020204030204" pitchFamily="34" charset="0"/>
              </a:defRPr>
            </a:lvl1pPr>
          </a:lstStyle>
          <a:p>
            <a:pPr>
              <a:defRPr/>
            </a:pPr>
            <a:fld id="{B26FC767-3B1B-4E72-A361-C9505F8A83A6}" type="slidenum">
              <a:rPr lang="en-GB" altLang="en-US"/>
              <a:pPr>
                <a:defRPr/>
              </a:pPr>
              <a:t>‹#›</a:t>
            </a:fld>
            <a:endParaRPr lang="en-GB"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5077862C-AABC-4CBD-B48C-4E6E5FF9AB24}"/>
              </a:ext>
            </a:extLst>
          </p:cNvPr>
          <p:cNvSpPr>
            <a:spLocks noGrp="1" noChangeArrowheads="1"/>
          </p:cNvSpPr>
          <p:nvPr>
            <p:ph type="hdr" sz="quarter"/>
          </p:nvPr>
        </p:nvSpPr>
        <p:spPr bwMode="auto">
          <a:xfrm>
            <a:off x="0" y="0"/>
            <a:ext cx="2986088" cy="501650"/>
          </a:xfrm>
          <a:prstGeom prst="rect">
            <a:avLst/>
          </a:prstGeom>
          <a:noFill/>
          <a:ln w="9525">
            <a:noFill/>
            <a:miter lim="800000"/>
            <a:headEnd/>
            <a:tailEnd/>
          </a:ln>
          <a:effectLst/>
        </p:spPr>
        <p:txBody>
          <a:bodyPr vert="horz" wrap="square" lIns="96616" tIns="48308" rIns="96616" bIns="48308" numCol="1" anchor="t" anchorCtr="0" compatLnSpc="1">
            <a:prstTxWarp prst="textNoShape">
              <a:avLst/>
            </a:prstTxWarp>
          </a:bodyPr>
          <a:lstStyle>
            <a:lvl1pPr eaLnBrk="0" hangingPunct="0">
              <a:defRPr sz="1300">
                <a:latin typeface="Arial" charset="0"/>
                <a:cs typeface="Arial" charset="0"/>
              </a:defRPr>
            </a:lvl1pPr>
          </a:lstStyle>
          <a:p>
            <a:pPr>
              <a:defRPr/>
            </a:pPr>
            <a:endParaRPr lang="en-GB" dirty="0"/>
          </a:p>
        </p:txBody>
      </p:sp>
      <p:sp>
        <p:nvSpPr>
          <p:cNvPr id="31747" name="Rectangle 3">
            <a:extLst>
              <a:ext uri="{FF2B5EF4-FFF2-40B4-BE49-F238E27FC236}">
                <a16:creationId xmlns:a16="http://schemas.microsoft.com/office/drawing/2014/main" id="{BEBE86D9-4D64-4077-8573-80C9DF110F2A}"/>
              </a:ext>
            </a:extLst>
          </p:cNvPr>
          <p:cNvSpPr>
            <a:spLocks noGrp="1" noChangeArrowheads="1"/>
          </p:cNvSpPr>
          <p:nvPr>
            <p:ph type="dt" idx="1"/>
          </p:nvPr>
        </p:nvSpPr>
        <p:spPr bwMode="auto">
          <a:xfrm>
            <a:off x="3902075" y="0"/>
            <a:ext cx="2986088" cy="501650"/>
          </a:xfrm>
          <a:prstGeom prst="rect">
            <a:avLst/>
          </a:prstGeom>
          <a:noFill/>
          <a:ln w="9525">
            <a:noFill/>
            <a:miter lim="800000"/>
            <a:headEnd/>
            <a:tailEnd/>
          </a:ln>
          <a:effectLst/>
        </p:spPr>
        <p:txBody>
          <a:bodyPr vert="horz" wrap="square" lIns="96616" tIns="48308" rIns="96616" bIns="48308" numCol="1" anchor="t" anchorCtr="0" compatLnSpc="1">
            <a:prstTxWarp prst="textNoShape">
              <a:avLst/>
            </a:prstTxWarp>
          </a:bodyPr>
          <a:lstStyle>
            <a:lvl1pPr algn="r" eaLnBrk="0" hangingPunct="0">
              <a:defRPr sz="1300">
                <a:latin typeface="Arial" charset="0"/>
                <a:cs typeface="Arial" charset="0"/>
              </a:defRPr>
            </a:lvl1pPr>
          </a:lstStyle>
          <a:p>
            <a:pPr>
              <a:defRPr/>
            </a:pPr>
            <a:fld id="{20A3AFB8-EE56-4BA4-96BC-E3FACB6602E2}" type="datetimeFigureOut">
              <a:rPr lang="en-GB"/>
              <a:pPr>
                <a:defRPr/>
              </a:pPr>
              <a:t>22/11/2021</a:t>
            </a:fld>
            <a:endParaRPr lang="en-GB" dirty="0"/>
          </a:p>
        </p:txBody>
      </p:sp>
      <p:sp>
        <p:nvSpPr>
          <p:cNvPr id="2052" name="Rectangle 4">
            <a:extLst>
              <a:ext uri="{FF2B5EF4-FFF2-40B4-BE49-F238E27FC236}">
                <a16:creationId xmlns:a16="http://schemas.microsoft.com/office/drawing/2014/main" id="{E329AAAD-6F36-437A-99B4-B1DD6C9C3B93}"/>
              </a:ext>
            </a:extLst>
          </p:cNvPr>
          <p:cNvSpPr>
            <a:spLocks noGrp="1" noRot="1" noChangeAspect="1" noChangeArrowheads="1" noTextEdit="1"/>
          </p:cNvSpPr>
          <p:nvPr>
            <p:ph type="sldImg" idx="2"/>
          </p:nvPr>
        </p:nvSpPr>
        <p:spPr bwMode="auto">
          <a:xfrm>
            <a:off x="939800" y="750888"/>
            <a:ext cx="5010150" cy="37576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9" name="Rectangle 5">
            <a:extLst>
              <a:ext uri="{FF2B5EF4-FFF2-40B4-BE49-F238E27FC236}">
                <a16:creationId xmlns:a16="http://schemas.microsoft.com/office/drawing/2014/main" id="{5FA8E1B0-505B-4922-8D8B-940E7D8F1DE8}"/>
              </a:ext>
            </a:extLst>
          </p:cNvPr>
          <p:cNvSpPr>
            <a:spLocks noGrp="1" noChangeArrowheads="1"/>
          </p:cNvSpPr>
          <p:nvPr>
            <p:ph type="body" sz="quarter" idx="3"/>
          </p:nvPr>
        </p:nvSpPr>
        <p:spPr bwMode="auto">
          <a:xfrm>
            <a:off x="688975" y="4759325"/>
            <a:ext cx="5511800" cy="4508500"/>
          </a:xfrm>
          <a:prstGeom prst="rect">
            <a:avLst/>
          </a:prstGeom>
          <a:noFill/>
          <a:ln w="9525">
            <a:noFill/>
            <a:miter lim="800000"/>
            <a:headEnd/>
            <a:tailEnd/>
          </a:ln>
          <a:effectLst/>
        </p:spPr>
        <p:txBody>
          <a:bodyPr vert="horz" wrap="square" lIns="96616" tIns="48308" rIns="96616" bIns="48308"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1750" name="Rectangle 6">
            <a:extLst>
              <a:ext uri="{FF2B5EF4-FFF2-40B4-BE49-F238E27FC236}">
                <a16:creationId xmlns:a16="http://schemas.microsoft.com/office/drawing/2014/main" id="{F689CE3E-AD6D-42C2-B0F3-45CA54239F27}"/>
              </a:ext>
            </a:extLst>
          </p:cNvPr>
          <p:cNvSpPr>
            <a:spLocks noGrp="1" noChangeArrowheads="1"/>
          </p:cNvSpPr>
          <p:nvPr>
            <p:ph type="ftr" sz="quarter" idx="4"/>
          </p:nvPr>
        </p:nvSpPr>
        <p:spPr bwMode="auto">
          <a:xfrm>
            <a:off x="0" y="9515475"/>
            <a:ext cx="2986088" cy="501650"/>
          </a:xfrm>
          <a:prstGeom prst="rect">
            <a:avLst/>
          </a:prstGeom>
          <a:noFill/>
          <a:ln w="9525">
            <a:noFill/>
            <a:miter lim="800000"/>
            <a:headEnd/>
            <a:tailEnd/>
          </a:ln>
          <a:effectLst/>
        </p:spPr>
        <p:txBody>
          <a:bodyPr vert="horz" wrap="square" lIns="96616" tIns="48308" rIns="96616" bIns="48308" numCol="1" anchor="b" anchorCtr="0" compatLnSpc="1">
            <a:prstTxWarp prst="textNoShape">
              <a:avLst/>
            </a:prstTxWarp>
          </a:bodyPr>
          <a:lstStyle>
            <a:lvl1pPr eaLnBrk="0" hangingPunct="0">
              <a:defRPr sz="1300">
                <a:latin typeface="Arial" charset="0"/>
                <a:cs typeface="Arial" charset="0"/>
              </a:defRPr>
            </a:lvl1pPr>
          </a:lstStyle>
          <a:p>
            <a:pPr>
              <a:defRPr/>
            </a:pPr>
            <a:endParaRPr lang="en-GB" dirty="0"/>
          </a:p>
        </p:txBody>
      </p:sp>
      <p:sp>
        <p:nvSpPr>
          <p:cNvPr id="31751" name="Rectangle 7">
            <a:extLst>
              <a:ext uri="{FF2B5EF4-FFF2-40B4-BE49-F238E27FC236}">
                <a16:creationId xmlns:a16="http://schemas.microsoft.com/office/drawing/2014/main" id="{73BD71FC-96E5-47A3-95EE-6B2AA007AAF4}"/>
              </a:ext>
            </a:extLst>
          </p:cNvPr>
          <p:cNvSpPr>
            <a:spLocks noGrp="1" noChangeArrowheads="1"/>
          </p:cNvSpPr>
          <p:nvPr>
            <p:ph type="sldNum" sz="quarter" idx="5"/>
          </p:nvPr>
        </p:nvSpPr>
        <p:spPr bwMode="auto">
          <a:xfrm>
            <a:off x="3902075" y="9515475"/>
            <a:ext cx="2986088" cy="501650"/>
          </a:xfrm>
          <a:prstGeom prst="rect">
            <a:avLst/>
          </a:prstGeom>
          <a:noFill/>
          <a:ln w="9525">
            <a:noFill/>
            <a:miter lim="800000"/>
            <a:headEnd/>
            <a:tailEnd/>
          </a:ln>
          <a:effectLst/>
        </p:spPr>
        <p:txBody>
          <a:bodyPr vert="horz" wrap="square" lIns="96616" tIns="48308" rIns="96616" bIns="48308" numCol="1" anchor="b" anchorCtr="0" compatLnSpc="1">
            <a:prstTxWarp prst="textNoShape">
              <a:avLst/>
            </a:prstTxWarp>
          </a:bodyPr>
          <a:lstStyle>
            <a:lvl1pPr algn="r">
              <a:defRPr sz="1300" smtClean="0"/>
            </a:lvl1pPr>
          </a:lstStyle>
          <a:p>
            <a:pPr>
              <a:defRPr/>
            </a:pPr>
            <a:fld id="{C5C8C5AD-DC7C-4199-A7AB-0ABB6C33B9D6}" type="slidenum">
              <a:rPr lang="en-GB" altLang="en-US"/>
              <a:pPr>
                <a:defRPr/>
              </a:pPr>
              <a:t>‹#›</a:t>
            </a:fld>
            <a:endParaRPr lang="en-GB"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4142545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7480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77637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 descr="A picture containing table&#10;&#10;Description automatically generated">
            <a:extLst>
              <a:ext uri="{FF2B5EF4-FFF2-40B4-BE49-F238E27FC236}">
                <a16:creationId xmlns:a16="http://schemas.microsoft.com/office/drawing/2014/main" id="{BB1CF31B-8390-43D7-BBAD-E3DCCFD9942F}"/>
              </a:ext>
            </a:extLst>
          </p:cNvPr>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5651500" y="333375"/>
            <a:ext cx="3194050" cy="153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68" r:id="rId1"/>
    <p:sldLayoutId id="2147484169" r:id="rId2"/>
    <p:sldLayoutId id="2147484170" r:id="rId3"/>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608" y="980728"/>
            <a:ext cx="7116224" cy="338437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Rectangle 1"/>
          <p:cNvSpPr/>
          <p:nvPr/>
        </p:nvSpPr>
        <p:spPr>
          <a:xfrm>
            <a:off x="1051604" y="4509120"/>
            <a:ext cx="7100232" cy="461665"/>
          </a:xfrm>
          <a:prstGeom prst="rect">
            <a:avLst/>
          </a:prstGeom>
        </p:spPr>
        <p:txBody>
          <a:bodyPr wrap="square">
            <a:spAutoFit/>
          </a:bodyPr>
          <a:lstStyle/>
          <a:p>
            <a:pPr algn="ctr"/>
            <a:r>
              <a:rPr lang="en-GB" sz="2400" dirty="0">
                <a:solidFill>
                  <a:srgbClr val="000000"/>
                </a:solidFill>
                <a:effectLst>
                  <a:outerShdw blurRad="38100" dist="38100" dir="2700000" algn="tl">
                    <a:srgbClr val="000000">
                      <a:alpha val="43137"/>
                    </a:srgbClr>
                  </a:outerShdw>
                </a:effectLst>
                <a:latin typeface="Bookman Old Style" panose="02050604050505020204" pitchFamily="18" charset="0"/>
                <a:ea typeface="Calibri" panose="020F0502020204030204" pitchFamily="34" charset="0"/>
                <a:cs typeface="Times New Roman" panose="02020603050405020304" pitchFamily="18" charset="0"/>
              </a:rPr>
              <a:t>Promoting the producers of Perth and Kinross</a:t>
            </a:r>
            <a:endParaRPr lang="en-GB" sz="2400" dirty="0">
              <a:effectLst>
                <a:outerShdw blurRad="38100" dist="38100" dir="2700000" algn="tl">
                  <a:srgbClr val="000000">
                    <a:alpha val="43137"/>
                  </a:srgbClr>
                </a:outerShdw>
              </a:effectLst>
              <a:latin typeface="Bookman Old Style" panose="020506040505050202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45111B3F-0BF1-474F-8180-82CA0462B4D7}"/>
              </a:ext>
            </a:extLst>
          </p:cNvPr>
          <p:cNvSpPr txBox="1">
            <a:spLocks noChangeArrowheads="1"/>
          </p:cNvSpPr>
          <p:nvPr/>
        </p:nvSpPr>
        <p:spPr bwMode="auto">
          <a:xfrm>
            <a:off x="34280" y="620688"/>
            <a:ext cx="7452320" cy="476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6000" b="1" dirty="0">
                <a:latin typeface="Felix Titling" panose="04060505060202020A04" pitchFamily="82" charset="0"/>
              </a:rPr>
              <a:t>Vision</a:t>
            </a:r>
          </a:p>
        </p:txBody>
      </p:sp>
      <p:sp>
        <p:nvSpPr>
          <p:cNvPr id="7173" name="Content Placeholder 1">
            <a:extLst>
              <a:ext uri="{FF2B5EF4-FFF2-40B4-BE49-F238E27FC236}">
                <a16:creationId xmlns:a16="http://schemas.microsoft.com/office/drawing/2014/main" id="{1D47F39A-03F8-478A-B683-A719A6511BBE}"/>
              </a:ext>
            </a:extLst>
          </p:cNvPr>
          <p:cNvSpPr txBox="1">
            <a:spLocks/>
          </p:cNvSpPr>
          <p:nvPr/>
        </p:nvSpPr>
        <p:spPr bwMode="auto">
          <a:xfrm>
            <a:off x="188609" y="1318306"/>
            <a:ext cx="8807162" cy="4608512"/>
          </a:xfrm>
          <a:prstGeom prst="rect">
            <a:avLst/>
          </a:prstGeom>
          <a:noFill/>
          <a:ln>
            <a:noFill/>
          </a:ln>
        </p:spPr>
        <p:txBody>
          <a:bodyPr/>
          <a:lstStyle>
            <a:lvl1pPr marL="342900" indent="-3429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107000"/>
              </a:lnSpc>
              <a:spcAft>
                <a:spcPts val="800"/>
              </a:spcAft>
              <a:defRPr/>
            </a:pPr>
            <a:r>
              <a:rPr lang="en-GB" sz="2800" b="1" dirty="0">
                <a:solidFill>
                  <a:srgbClr val="000000"/>
                </a:solidFill>
                <a:latin typeface="Bahnschrift SemiLight" panose="020B0502040204020203" pitchFamily="34" charset="0"/>
                <a:ea typeface="Calibri" panose="020F0502020204030204" pitchFamily="34" charset="0"/>
                <a:cs typeface="Times New Roman" panose="02020603050405020304" pitchFamily="18" charset="0"/>
              </a:rPr>
              <a:t>Our Vision</a:t>
            </a:r>
            <a:endParaRPr lang="en-GB" sz="2800" dirty="0">
              <a:latin typeface="Bahnschrift SemiLight" panose="020B0502040204020203" pitchFamily="34" charset="0"/>
              <a:ea typeface="Calibri" panose="020F0502020204030204" pitchFamily="34" charset="0"/>
              <a:cs typeface="Times New Roman" panose="02020603050405020304" pitchFamily="18" charset="0"/>
            </a:endParaRPr>
          </a:p>
          <a:p>
            <a:pPr>
              <a:lnSpc>
                <a:spcPct val="107000"/>
              </a:lnSpc>
              <a:spcAft>
                <a:spcPts val="800"/>
              </a:spcAft>
              <a:defRPr/>
            </a:pPr>
            <a:r>
              <a:rPr lang="en-GB" sz="2800" dirty="0">
                <a:solidFill>
                  <a:srgbClr val="000000"/>
                </a:solidFill>
                <a:latin typeface="Bahnschrift SemiLight" panose="020B0502040204020203" pitchFamily="34" charset="0"/>
                <a:ea typeface="Calibri" panose="020F0502020204030204" pitchFamily="34" charset="0"/>
                <a:cs typeface="Times New Roman" panose="02020603050405020304" pitchFamily="18" charset="0"/>
              </a:rPr>
              <a:t>To make Perthshire a food destination for everyone.</a:t>
            </a:r>
          </a:p>
          <a:p>
            <a:pPr>
              <a:lnSpc>
                <a:spcPct val="107000"/>
              </a:lnSpc>
              <a:spcAft>
                <a:spcPts val="800"/>
              </a:spcAft>
              <a:defRPr/>
            </a:pPr>
            <a:endParaRPr lang="en-GB" sz="2000" dirty="0">
              <a:solidFill>
                <a:srgbClr val="000000"/>
              </a:solidFill>
              <a:latin typeface="Bahnschrift SemiLight" panose="020B0502040204020203" pitchFamily="34" charset="0"/>
              <a:ea typeface="Calibri" panose="020F0502020204030204" pitchFamily="34" charset="0"/>
              <a:cs typeface="Times New Roman" panose="02020603050405020304" pitchFamily="18" charset="0"/>
            </a:endParaRPr>
          </a:p>
          <a:p>
            <a:pPr marL="0" indent="0">
              <a:lnSpc>
                <a:spcPct val="107000"/>
              </a:lnSpc>
              <a:spcAft>
                <a:spcPts val="800"/>
              </a:spcAft>
              <a:defRPr/>
            </a:pPr>
            <a:r>
              <a:rPr lang="en-GB" sz="2000" dirty="0">
                <a:solidFill>
                  <a:srgbClr val="000000"/>
                </a:solidFill>
                <a:latin typeface="Bahnschrift SemiLight" panose="020B0502040204020203" pitchFamily="34" charset="0"/>
                <a:ea typeface="Calibri" panose="020F0502020204030204" pitchFamily="34" charset="0"/>
                <a:cs typeface="Times New Roman" panose="02020603050405020304" pitchFamily="18" charset="0"/>
              </a:rPr>
              <a:t>Amongst others, we work with local businesses to encourage:-</a:t>
            </a:r>
          </a:p>
          <a:p>
            <a:pPr marL="285750" indent="-285750">
              <a:lnSpc>
                <a:spcPct val="107000"/>
              </a:lnSpc>
              <a:spcAft>
                <a:spcPts val="800"/>
              </a:spcAft>
              <a:buFont typeface="Wingdings" panose="05000000000000000000" pitchFamily="2" charset="2"/>
              <a:buChar char="Ø"/>
              <a:defRPr/>
            </a:pPr>
            <a:r>
              <a:rPr lang="en-GB" sz="2000" dirty="0">
                <a:solidFill>
                  <a:srgbClr val="000000"/>
                </a:solidFill>
                <a:latin typeface="Bahnschrift SemiLight" panose="020B0502040204020203" pitchFamily="34" charset="0"/>
                <a:ea typeface="Calibri" panose="020F0502020204030204" pitchFamily="34" charset="0"/>
                <a:cs typeface="Times New Roman" panose="02020603050405020304" pitchFamily="18" charset="0"/>
              </a:rPr>
              <a:t>Consistent produce or services with in the food &amp; tourism sector</a:t>
            </a:r>
          </a:p>
          <a:p>
            <a:pPr marL="285750" indent="-285750">
              <a:lnSpc>
                <a:spcPct val="107000"/>
              </a:lnSpc>
              <a:spcAft>
                <a:spcPts val="800"/>
              </a:spcAft>
              <a:buFont typeface="Wingdings" panose="05000000000000000000" pitchFamily="2" charset="2"/>
              <a:buChar char="Ø"/>
              <a:defRPr/>
            </a:pPr>
            <a:r>
              <a:rPr lang="en-GB" sz="2000" dirty="0">
                <a:solidFill>
                  <a:srgbClr val="000000"/>
                </a:solidFill>
                <a:latin typeface="Bahnschrift SemiLight" panose="020B0502040204020203" pitchFamily="34" charset="0"/>
                <a:ea typeface="Calibri" panose="020F0502020204030204" pitchFamily="34" charset="0"/>
                <a:cs typeface="Times New Roman" panose="02020603050405020304" pitchFamily="18" charset="0"/>
              </a:rPr>
              <a:t>A willingness to both learn and share knowledge &amp; experiences</a:t>
            </a:r>
          </a:p>
          <a:p>
            <a:pPr marL="285750" indent="-285750">
              <a:lnSpc>
                <a:spcPct val="107000"/>
              </a:lnSpc>
              <a:spcAft>
                <a:spcPts val="800"/>
              </a:spcAft>
              <a:buFont typeface="Wingdings" panose="05000000000000000000" pitchFamily="2" charset="2"/>
              <a:buChar char="Ø"/>
              <a:defRPr/>
            </a:pPr>
            <a:r>
              <a:rPr lang="en-GB" sz="2000" dirty="0">
                <a:solidFill>
                  <a:srgbClr val="000000"/>
                </a:solidFill>
                <a:latin typeface="Bahnschrift SemiLight" panose="020B0502040204020203" pitchFamily="34" charset="0"/>
                <a:ea typeface="Calibri" panose="020F0502020204030204" pitchFamily="34" charset="0"/>
                <a:cs typeface="Times New Roman" panose="02020603050405020304" pitchFamily="18" charset="0"/>
              </a:rPr>
              <a:t>Collaboration </a:t>
            </a:r>
          </a:p>
          <a:p>
            <a:pPr marL="800100" lvl="1" indent="-342900">
              <a:lnSpc>
                <a:spcPct val="107000"/>
              </a:lnSpc>
              <a:spcAft>
                <a:spcPts val="800"/>
              </a:spcAft>
              <a:buFont typeface="+mj-lt"/>
              <a:buAutoNum type="alphaLcParenR"/>
              <a:defRPr/>
            </a:pPr>
            <a:endParaRPr lang="en-GB" dirty="0">
              <a:latin typeface="Calibri" panose="020F0502020204030204" pitchFamily="34" charset="0"/>
              <a:ea typeface="Calibri" panose="020F0502020204030204" pitchFamily="34" charset="0"/>
              <a:cs typeface="Times New Roman" panose="02020603050405020304" pitchFamily="18" charset="0"/>
            </a:endParaRPr>
          </a:p>
          <a:p>
            <a:pPr marL="0" indent="0" eaLnBrk="1" hangingPunct="1">
              <a:spcBef>
                <a:spcPct val="20000"/>
              </a:spcBef>
              <a:defRPr/>
            </a:pPr>
            <a:endParaRPr lang="en-GB" altLang="en-US" sz="1600" dirty="0">
              <a:latin typeface="Boton Regular" pitchFamily="18" charset="0"/>
            </a:endParaRPr>
          </a:p>
        </p:txBody>
      </p:sp>
      <p:pic>
        <p:nvPicPr>
          <p:cNvPr id="4" name="Picture 3"/>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6685872" y="135861"/>
            <a:ext cx="2300802" cy="109422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13" y="5877272"/>
            <a:ext cx="2409448" cy="980728"/>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11761" y="5877272"/>
            <a:ext cx="2409448" cy="980728"/>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21209" y="5877272"/>
            <a:ext cx="2409448" cy="980728"/>
          </a:xfrm>
          <a:prstGeom prst="rect">
            <a:avLst/>
          </a:prstGeom>
        </p:spPr>
      </p:pic>
      <p:pic>
        <p:nvPicPr>
          <p:cNvPr id="8" name="Picture 7"/>
          <p:cNvPicPr>
            <a:picLocks noChangeAspect="1"/>
          </p:cNvPicPr>
          <p:nvPr/>
        </p:nvPicPr>
        <p:blipFill rotWithShape="1">
          <a:blip r:embed="rId3">
            <a:extLst>
              <a:ext uri="{28A0092B-C50C-407E-A947-70E740481C1C}">
                <a14:useLocalDpi xmlns:a14="http://schemas.microsoft.com/office/drawing/2010/main" val="0"/>
              </a:ext>
            </a:extLst>
          </a:blip>
          <a:srcRect r="22072"/>
          <a:stretch/>
        </p:blipFill>
        <p:spPr>
          <a:xfrm>
            <a:off x="7230871" y="5877272"/>
            <a:ext cx="1913129" cy="980728"/>
          </a:xfrm>
          <a:prstGeom prst="rect">
            <a:avLst/>
          </a:prstGeom>
        </p:spPr>
      </p:pic>
    </p:spTree>
    <p:extLst>
      <p:ext uri="{BB962C8B-B14F-4D97-AF65-F5344CB8AC3E}">
        <p14:creationId xmlns:p14="http://schemas.microsoft.com/office/powerpoint/2010/main" val="1400180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45111B3F-0BF1-474F-8180-82CA0462B4D7}"/>
              </a:ext>
            </a:extLst>
          </p:cNvPr>
          <p:cNvSpPr txBox="1">
            <a:spLocks noChangeArrowheads="1"/>
          </p:cNvSpPr>
          <p:nvPr/>
        </p:nvSpPr>
        <p:spPr bwMode="auto">
          <a:xfrm>
            <a:off x="286305" y="1062405"/>
            <a:ext cx="7452320" cy="476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6000" b="1" dirty="0">
                <a:latin typeface="Felix Titling" panose="04060505060202020A04" pitchFamily="82" charset="0"/>
              </a:rPr>
              <a:t>introduction</a:t>
            </a:r>
          </a:p>
        </p:txBody>
      </p:sp>
      <p:sp>
        <p:nvSpPr>
          <p:cNvPr id="7173" name="Content Placeholder 1">
            <a:extLst>
              <a:ext uri="{FF2B5EF4-FFF2-40B4-BE49-F238E27FC236}">
                <a16:creationId xmlns:a16="http://schemas.microsoft.com/office/drawing/2014/main" id="{1D47F39A-03F8-478A-B683-A719A6511BBE}"/>
              </a:ext>
            </a:extLst>
          </p:cNvPr>
          <p:cNvSpPr txBox="1">
            <a:spLocks/>
          </p:cNvSpPr>
          <p:nvPr/>
        </p:nvSpPr>
        <p:spPr bwMode="auto">
          <a:xfrm>
            <a:off x="827584" y="2324319"/>
            <a:ext cx="7416823" cy="3722882"/>
          </a:xfrm>
          <a:prstGeom prst="rect">
            <a:avLst/>
          </a:prstGeom>
          <a:noFill/>
          <a:ln>
            <a:noFill/>
          </a:ln>
        </p:spPr>
        <p:txBody>
          <a:bodyPr/>
          <a:lstStyle>
            <a:lvl1pPr marL="342900" indent="-3429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algn="just"/>
            <a:r>
              <a:rPr lang="en-GB" dirty="0">
                <a:latin typeface="Bahnschrift SemiLight" panose="020B0502040204020203" pitchFamily="34" charset="0"/>
              </a:rPr>
              <a:t>Across Perthshire, we have a wealth of fantastic food, drink and tourism businesses.</a:t>
            </a:r>
          </a:p>
          <a:p>
            <a:pPr marL="0" indent="0" algn="just"/>
            <a:endParaRPr lang="en-GB" sz="1000" dirty="0">
              <a:latin typeface="Bahnschrift SemiLight" panose="020B0502040204020203" pitchFamily="34" charset="0"/>
            </a:endParaRPr>
          </a:p>
          <a:p>
            <a:pPr marL="0" indent="0" algn="just"/>
            <a:endParaRPr lang="en-GB" sz="1000" dirty="0">
              <a:latin typeface="Bahnschrift SemiLight" panose="020B0502040204020203" pitchFamily="34" charset="0"/>
            </a:endParaRPr>
          </a:p>
          <a:p>
            <a:pPr marL="0" indent="0" algn="just"/>
            <a:r>
              <a:rPr lang="en-GB" dirty="0">
                <a:latin typeface="Bahnschrift SemiLight" panose="020B0502040204020203" pitchFamily="34" charset="0"/>
              </a:rPr>
              <a:t>What we do is incredibly important to the economy, local communities, the landscape of Perth and Kinross and Scotland as a whole. </a:t>
            </a:r>
          </a:p>
          <a:p>
            <a:pPr marL="0" indent="0" algn="just"/>
            <a:endParaRPr lang="en-GB" sz="1000" dirty="0">
              <a:latin typeface="Bahnschrift SemiLight" panose="020B0502040204020203" pitchFamily="34" charset="0"/>
            </a:endParaRPr>
          </a:p>
          <a:p>
            <a:pPr marL="0" indent="0" algn="just"/>
            <a:endParaRPr lang="en-GB" dirty="0">
              <a:latin typeface="Bahnschrift SemiLight" panose="020B0502040204020203" pitchFamily="34" charset="0"/>
            </a:endParaRPr>
          </a:p>
          <a:p>
            <a:pPr marL="0" indent="0" algn="just"/>
            <a:r>
              <a:rPr lang="en-GB" dirty="0">
                <a:latin typeface="Bahnschrift SemiLight" panose="020B0502040204020203" pitchFamily="34" charset="0"/>
              </a:rPr>
              <a:t>As the majority of our organisations are small to medium sized, we don’t often have the time to work together, fully assess our market potential, identify partnerships or share best practice and knowledge – Great Perthshire aims to facilitate this </a:t>
            </a:r>
          </a:p>
          <a:p>
            <a:pPr marL="0" indent="0" algn="just"/>
            <a:endParaRPr lang="en-GB" sz="900" dirty="0">
              <a:latin typeface="Bahnschrift SemiLight" panose="020B0502040204020203" pitchFamily="34" charset="0"/>
            </a:endParaRPr>
          </a:p>
          <a:p>
            <a:pPr marL="0" indent="0"/>
            <a:endParaRPr lang="en-GB" sz="1000" dirty="0"/>
          </a:p>
        </p:txBody>
      </p:sp>
      <p:pic>
        <p:nvPicPr>
          <p:cNvPr id="4" name="Picture 3"/>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6588224" y="548680"/>
            <a:ext cx="2300802" cy="109422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2" name="Picture 1"/>
          <p:cNvPicPr>
            <a:picLocks noChangeAspect="1"/>
          </p:cNvPicPr>
          <p:nvPr/>
        </p:nvPicPr>
        <p:blipFill>
          <a:blip r:embed="rId3"/>
          <a:stretch>
            <a:fillRect/>
          </a:stretch>
        </p:blipFill>
        <p:spPr>
          <a:xfrm>
            <a:off x="0" y="5850902"/>
            <a:ext cx="2414225" cy="981541"/>
          </a:xfrm>
          <a:prstGeom prst="rect">
            <a:avLst/>
          </a:prstGeom>
        </p:spPr>
      </p:pic>
      <p:pic>
        <p:nvPicPr>
          <p:cNvPr id="3" name="Picture 2"/>
          <p:cNvPicPr>
            <a:picLocks noChangeAspect="1"/>
          </p:cNvPicPr>
          <p:nvPr/>
        </p:nvPicPr>
        <p:blipFill>
          <a:blip r:embed="rId3"/>
          <a:stretch>
            <a:fillRect/>
          </a:stretch>
        </p:blipFill>
        <p:spPr>
          <a:xfrm>
            <a:off x="2414225" y="5850901"/>
            <a:ext cx="2414225" cy="981541"/>
          </a:xfrm>
          <a:prstGeom prst="rect">
            <a:avLst/>
          </a:prstGeom>
        </p:spPr>
      </p:pic>
      <p:pic>
        <p:nvPicPr>
          <p:cNvPr id="5" name="Picture 4"/>
          <p:cNvPicPr>
            <a:picLocks noChangeAspect="1"/>
          </p:cNvPicPr>
          <p:nvPr/>
        </p:nvPicPr>
        <p:blipFill>
          <a:blip r:embed="rId3"/>
          <a:stretch>
            <a:fillRect/>
          </a:stretch>
        </p:blipFill>
        <p:spPr>
          <a:xfrm>
            <a:off x="4828450" y="5850900"/>
            <a:ext cx="2414225" cy="981541"/>
          </a:xfrm>
          <a:prstGeom prst="rect">
            <a:avLst/>
          </a:prstGeom>
        </p:spPr>
      </p:pic>
      <p:pic>
        <p:nvPicPr>
          <p:cNvPr id="6" name="Picture 5"/>
          <p:cNvPicPr>
            <a:picLocks noChangeAspect="1"/>
          </p:cNvPicPr>
          <p:nvPr/>
        </p:nvPicPr>
        <p:blipFill>
          <a:blip r:embed="rId3"/>
          <a:stretch>
            <a:fillRect/>
          </a:stretch>
        </p:blipFill>
        <p:spPr>
          <a:xfrm>
            <a:off x="6778407" y="5850899"/>
            <a:ext cx="2414225" cy="98154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1">
            <a:extLst>
              <a:ext uri="{FF2B5EF4-FFF2-40B4-BE49-F238E27FC236}">
                <a16:creationId xmlns:a16="http://schemas.microsoft.com/office/drawing/2014/main" id="{EA9FAB72-0352-4EBE-8852-C6430F1B2EDE}"/>
              </a:ext>
            </a:extLst>
          </p:cNvPr>
          <p:cNvSpPr txBox="1">
            <a:spLocks/>
          </p:cNvSpPr>
          <p:nvPr/>
        </p:nvSpPr>
        <p:spPr bwMode="auto">
          <a:xfrm>
            <a:off x="611560" y="1988840"/>
            <a:ext cx="8424936" cy="31683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lvl="0" indent="0">
              <a:spcAft>
                <a:spcPts val="0"/>
              </a:spcAft>
            </a:pPr>
            <a:endParaRPr lang="en-GB" sz="2400" dirty="0">
              <a:latin typeface="Bahnschrift SemiLight" panose="020B0502040204020203" pitchFamily="34" charset="0"/>
              <a:ea typeface="Calibri" panose="020F0502020204030204" pitchFamily="34" charset="0"/>
              <a:cs typeface="Times New Roman" panose="02020603050405020304" pitchFamily="18" charset="0"/>
            </a:endParaRPr>
          </a:p>
          <a:p>
            <a:pPr marL="804863" lvl="1" indent="-539750">
              <a:spcAft>
                <a:spcPts val="600"/>
              </a:spcAft>
              <a:buFont typeface="Wingdings" panose="05000000000000000000" pitchFamily="2" charset="2"/>
              <a:buChar char="Ø"/>
            </a:pPr>
            <a:r>
              <a:rPr lang="en-GB" sz="2800" dirty="0">
                <a:solidFill>
                  <a:srgbClr val="000000"/>
                </a:solidFill>
                <a:latin typeface="Bahnschrift SemiLight" panose="020B0502040204020203" pitchFamily="34" charset="0"/>
                <a:ea typeface="Times New Roman" panose="02020603050405020304" pitchFamily="18" charset="0"/>
                <a:cs typeface="Times New Roman" panose="02020603050405020304" pitchFamily="18" charset="0"/>
              </a:rPr>
              <a:t>Improve existing business relationships and create new partnerships.</a:t>
            </a:r>
            <a:endParaRPr lang="en-GB" sz="2800" dirty="0">
              <a:latin typeface="Bahnschrift SemiLight" panose="020B0502040204020203" pitchFamily="34" charset="0"/>
              <a:ea typeface="Calibri" panose="020F0502020204030204" pitchFamily="34" charset="0"/>
              <a:cs typeface="Times New Roman" panose="02020603050405020304" pitchFamily="18" charset="0"/>
            </a:endParaRPr>
          </a:p>
          <a:p>
            <a:pPr marL="804863" lvl="1" indent="-539750">
              <a:spcAft>
                <a:spcPts val="600"/>
              </a:spcAft>
              <a:buFont typeface="Wingdings" panose="05000000000000000000" pitchFamily="2" charset="2"/>
              <a:buChar char="Ø"/>
            </a:pPr>
            <a:r>
              <a:rPr lang="en-GB" sz="2800" dirty="0">
                <a:solidFill>
                  <a:srgbClr val="000000"/>
                </a:solidFill>
                <a:latin typeface="Bahnschrift SemiLight" panose="020B0502040204020203" pitchFamily="34" charset="0"/>
                <a:ea typeface="Times New Roman" panose="02020603050405020304" pitchFamily="18" charset="0"/>
                <a:cs typeface="Times New Roman" panose="02020603050405020304" pitchFamily="18" charset="0"/>
              </a:rPr>
              <a:t>Create high quality visitor experiences.</a:t>
            </a:r>
            <a:endParaRPr lang="en-GB" sz="2800" dirty="0">
              <a:latin typeface="Bahnschrift SemiLight" panose="020B0502040204020203" pitchFamily="34" charset="0"/>
              <a:ea typeface="Calibri" panose="020F0502020204030204" pitchFamily="34" charset="0"/>
              <a:cs typeface="Times New Roman" panose="02020603050405020304" pitchFamily="18" charset="0"/>
            </a:endParaRPr>
          </a:p>
          <a:p>
            <a:pPr marL="804863" lvl="1" indent="-539750">
              <a:spcAft>
                <a:spcPts val="600"/>
              </a:spcAft>
              <a:buFont typeface="Wingdings" panose="05000000000000000000" pitchFamily="2" charset="2"/>
              <a:buChar char="Ø"/>
            </a:pPr>
            <a:r>
              <a:rPr lang="en-GB" sz="2800" dirty="0">
                <a:solidFill>
                  <a:srgbClr val="000000"/>
                </a:solidFill>
                <a:latin typeface="Bahnschrift SemiLight" panose="020B0502040204020203" pitchFamily="34" charset="0"/>
                <a:ea typeface="Times New Roman" panose="02020603050405020304" pitchFamily="18" charset="0"/>
                <a:cs typeface="Times New Roman" panose="02020603050405020304" pitchFamily="18" charset="0"/>
              </a:rPr>
              <a:t>Increase public spend</a:t>
            </a:r>
            <a:endParaRPr lang="en-GB" sz="2800" dirty="0">
              <a:latin typeface="Bahnschrift SemiLight" panose="020B0502040204020203" pitchFamily="34" charset="0"/>
              <a:ea typeface="Times New Roman" panose="02020603050405020304" pitchFamily="18" charset="0"/>
              <a:cs typeface="Times New Roman" panose="02020603050405020304" pitchFamily="18" charset="0"/>
            </a:endParaRPr>
          </a:p>
          <a:p>
            <a:pPr marL="804863" indent="-539750">
              <a:spcAft>
                <a:spcPts val="600"/>
              </a:spcAft>
              <a:buFont typeface="Wingdings" panose="05000000000000000000" pitchFamily="2" charset="2"/>
              <a:buChar char="Ø"/>
            </a:pPr>
            <a:r>
              <a:rPr lang="en-GB" sz="2800" dirty="0">
                <a:solidFill>
                  <a:srgbClr val="000000"/>
                </a:solidFill>
                <a:latin typeface="Bahnschrift SemiLight" panose="020B0502040204020203" pitchFamily="34" charset="0"/>
                <a:ea typeface="Times New Roman" panose="02020603050405020304" pitchFamily="18" charset="0"/>
                <a:cs typeface="Times New Roman" panose="02020603050405020304" pitchFamily="18" charset="0"/>
              </a:rPr>
              <a:t>Create jobs across the region </a:t>
            </a:r>
            <a:endParaRPr lang="en-GB" altLang="en-US" sz="2800" dirty="0">
              <a:latin typeface="Bahnschrift SemiLight" panose="020B0502040204020203" pitchFamily="34" charset="0"/>
            </a:endParaRPr>
          </a:p>
          <a:p>
            <a:pPr marL="342900" lvl="0" indent="-342900" fontAlgn="base">
              <a:lnSpc>
                <a:spcPct val="107000"/>
              </a:lnSpc>
              <a:buFont typeface="Symbol" panose="05050102010706020507" pitchFamily="18" charset="2"/>
              <a:buChar char=""/>
            </a:pPr>
            <a:endParaRPr lang="en-GB" altLang="en-US" sz="3200" dirty="0"/>
          </a:p>
        </p:txBody>
      </p:sp>
      <p:pic>
        <p:nvPicPr>
          <p:cNvPr id="4" name="Picture 3"/>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285127" y="456690"/>
            <a:ext cx="1858873" cy="88405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ctangle 2">
            <a:extLst>
              <a:ext uri="{FF2B5EF4-FFF2-40B4-BE49-F238E27FC236}">
                <a16:creationId xmlns:a16="http://schemas.microsoft.com/office/drawing/2014/main" id="{B2DF0008-C177-4404-A8E9-5A2B210D0839}"/>
              </a:ext>
            </a:extLst>
          </p:cNvPr>
          <p:cNvSpPr txBox="1">
            <a:spLocks noChangeArrowheads="1"/>
          </p:cNvSpPr>
          <p:nvPr/>
        </p:nvSpPr>
        <p:spPr bwMode="auto">
          <a:xfrm>
            <a:off x="0" y="836712"/>
            <a:ext cx="7275935"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5400" b="1" dirty="0">
                <a:latin typeface="Felix Titling" panose="04060505060202020A04" pitchFamily="82" charset="0"/>
              </a:rPr>
              <a:t>Goals </a:t>
            </a:r>
            <a:endParaRPr lang="en-US" altLang="en-US" sz="9600" b="1" dirty="0">
              <a:latin typeface="Felix Titling" panose="04060505060202020A04" pitchFamily="82" charset="0"/>
            </a:endParaRPr>
          </a:p>
          <a:p>
            <a:pPr eaLnBrk="1" hangingPunct="1"/>
            <a:endParaRPr lang="en-US" altLang="en-US" sz="5400" b="1" dirty="0">
              <a:latin typeface="Felix Titling" panose="04060505060202020A04" pitchFamily="82" charset="0"/>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165304"/>
            <a:ext cx="9144000" cy="692696"/>
          </a:xfrm>
          <a:prstGeom prst="rect">
            <a:avLst/>
          </a:prstGeom>
        </p:spPr>
      </p:pic>
    </p:spTree>
    <p:extLst>
      <p:ext uri="{BB962C8B-B14F-4D97-AF65-F5344CB8AC3E}">
        <p14:creationId xmlns:p14="http://schemas.microsoft.com/office/powerpoint/2010/main" val="3418611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7" name="Content Placeholder 1">
            <a:extLst>
              <a:ext uri="{FF2B5EF4-FFF2-40B4-BE49-F238E27FC236}">
                <a16:creationId xmlns:a16="http://schemas.microsoft.com/office/drawing/2014/main" id="{C16D931E-2604-4FF6-A70C-F460DC4428EE}"/>
              </a:ext>
            </a:extLst>
          </p:cNvPr>
          <p:cNvSpPr txBox="1">
            <a:spLocks/>
          </p:cNvSpPr>
          <p:nvPr/>
        </p:nvSpPr>
        <p:spPr bwMode="auto">
          <a:xfrm>
            <a:off x="539552" y="1628800"/>
            <a:ext cx="8131184" cy="4464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85750" indent="-28575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342900" indent="-342900" eaLnBrk="1" hangingPunct="1">
              <a:spcBef>
                <a:spcPct val="20000"/>
              </a:spcBef>
              <a:buFont typeface="Arial" panose="020B0604020202020204" pitchFamily="34" charset="0"/>
              <a:buChar char="•"/>
            </a:pPr>
            <a:r>
              <a:rPr lang="en-US" altLang="en-US" sz="2400" dirty="0">
                <a:latin typeface="Bahnschrift SemiLight" panose="020B0502040204020203" pitchFamily="34" charset="0"/>
              </a:rPr>
              <a:t>Inclusive Festival that allows a wide range of businesses to participate</a:t>
            </a:r>
          </a:p>
          <a:p>
            <a:pPr marL="342900" indent="-342900" eaLnBrk="1" hangingPunct="1">
              <a:spcBef>
                <a:spcPct val="20000"/>
              </a:spcBef>
              <a:buFont typeface="Arial" panose="020B0604020202020204" pitchFamily="34" charset="0"/>
              <a:buChar char="•"/>
            </a:pPr>
            <a:r>
              <a:rPr lang="en-US" altLang="en-US" sz="2400" dirty="0">
                <a:latin typeface="Bahnschrift SemiLight" panose="020B0502040204020203" pitchFamily="34" charset="0"/>
              </a:rPr>
              <a:t>We have over 50 businesses listed</a:t>
            </a:r>
          </a:p>
          <a:p>
            <a:pPr marL="342900" indent="-342900" eaLnBrk="1" hangingPunct="1">
              <a:spcBef>
                <a:spcPct val="20000"/>
              </a:spcBef>
              <a:buFont typeface="Arial" panose="020B0604020202020204" pitchFamily="34" charset="0"/>
              <a:buChar char="•"/>
            </a:pPr>
            <a:r>
              <a:rPr lang="en-US" altLang="en-US" sz="2400" dirty="0">
                <a:latin typeface="Bahnschrift SemiLight" panose="020B0502040204020203" pitchFamily="34" charset="0"/>
              </a:rPr>
              <a:t>There were also over 40 event listings – tastings, special offers, unique events and menus, as well as promotion of services such as tours and </a:t>
            </a:r>
            <a:r>
              <a:rPr lang="en-US" altLang="en-US" sz="2400" dirty="0" err="1">
                <a:latin typeface="Bahnschrift SemiLight" panose="020B0502040204020203" pitchFamily="34" charset="0"/>
              </a:rPr>
              <a:t>Neighbourfood</a:t>
            </a:r>
            <a:r>
              <a:rPr lang="en-US" altLang="en-US" sz="2400" dirty="0">
                <a:latin typeface="Bahnschrift SemiLight" panose="020B0502040204020203" pitchFamily="34" charset="0"/>
              </a:rPr>
              <a:t>.</a:t>
            </a:r>
          </a:p>
          <a:p>
            <a:pPr marL="342900" indent="-342900" eaLnBrk="1" hangingPunct="1">
              <a:spcBef>
                <a:spcPct val="20000"/>
              </a:spcBef>
              <a:buFont typeface="Arial" panose="020B0604020202020204" pitchFamily="34" charset="0"/>
              <a:buChar char="•"/>
            </a:pPr>
            <a:r>
              <a:rPr lang="en-US" altLang="en-US" sz="2400" dirty="0">
                <a:latin typeface="Bahnschrift SemiLight" panose="020B0502040204020203" pitchFamily="34" charset="0"/>
              </a:rPr>
              <a:t>Survey respondents reported that they had seen an increase in an awareness of their business and good uptake of offers and events.</a:t>
            </a:r>
          </a:p>
          <a:p>
            <a:pPr eaLnBrk="1" hangingPunct="1">
              <a:spcBef>
                <a:spcPct val="20000"/>
              </a:spcBef>
              <a:buFont typeface="Arial" panose="020B0604020202020204" pitchFamily="34" charset="0"/>
              <a:buChar char="•"/>
            </a:pPr>
            <a:endParaRPr lang="en-US" altLang="en-US" sz="2400" dirty="0">
              <a:latin typeface="Bahnschrift SemiLight" panose="020B0502040204020203" pitchFamily="34" charset="0"/>
            </a:endParaRPr>
          </a:p>
        </p:txBody>
      </p:sp>
      <p:pic>
        <p:nvPicPr>
          <p:cNvPr id="5" name="Picture 4"/>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265639" y="211839"/>
            <a:ext cx="1858873" cy="88405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ctangle 2">
            <a:extLst>
              <a:ext uri="{FF2B5EF4-FFF2-40B4-BE49-F238E27FC236}">
                <a16:creationId xmlns:a16="http://schemas.microsoft.com/office/drawing/2014/main" id="{B2DF0008-C177-4404-A8E9-5A2B210D0839}"/>
              </a:ext>
            </a:extLst>
          </p:cNvPr>
          <p:cNvSpPr txBox="1">
            <a:spLocks noChangeArrowheads="1"/>
          </p:cNvSpPr>
          <p:nvPr/>
        </p:nvSpPr>
        <p:spPr bwMode="auto">
          <a:xfrm>
            <a:off x="101784" y="354283"/>
            <a:ext cx="8568952"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4000" b="1" dirty="0">
                <a:latin typeface="Felix Titling" panose="04060505060202020A04" pitchFamily="82" charset="0"/>
              </a:rPr>
              <a:t>Great Perthshire Food &amp; Drink Festival</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165304"/>
            <a:ext cx="9144000" cy="692696"/>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1" name="Content Placeholder 1">
            <a:extLst>
              <a:ext uri="{FF2B5EF4-FFF2-40B4-BE49-F238E27FC236}">
                <a16:creationId xmlns:a16="http://schemas.microsoft.com/office/drawing/2014/main" id="{980FC67C-83FF-4145-AFE8-3192E7CE8C66}"/>
              </a:ext>
            </a:extLst>
          </p:cNvPr>
          <p:cNvSpPr txBox="1">
            <a:spLocks/>
          </p:cNvSpPr>
          <p:nvPr/>
        </p:nvSpPr>
        <p:spPr bwMode="auto">
          <a:xfrm>
            <a:off x="467544" y="1095892"/>
            <a:ext cx="7992888" cy="4637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85750" indent="-285750">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indent="0" eaLnBrk="1" hangingPunct="1">
              <a:spcBef>
                <a:spcPct val="20000"/>
              </a:spcBef>
            </a:pPr>
            <a:r>
              <a:rPr lang="en-US" altLang="en-US" sz="2800" dirty="0">
                <a:latin typeface="Bahnschrift SemiLight" panose="020B0502040204020203" pitchFamily="34" charset="0"/>
              </a:rPr>
              <a:t>In the next 12 months, we plan to:-</a:t>
            </a:r>
          </a:p>
          <a:p>
            <a:pPr marL="0" indent="0" eaLnBrk="1" hangingPunct="1">
              <a:spcBef>
                <a:spcPct val="20000"/>
              </a:spcBef>
            </a:pPr>
            <a:endParaRPr lang="en-US" altLang="en-US" sz="1100" dirty="0">
              <a:latin typeface="Bahnschrift SemiLight" panose="020B0502040204020203" pitchFamily="34" charset="0"/>
            </a:endParaRPr>
          </a:p>
          <a:p>
            <a:pPr marL="987425" indent="-342900" eaLnBrk="1" hangingPunct="1">
              <a:spcBef>
                <a:spcPct val="20000"/>
              </a:spcBef>
              <a:buFont typeface="Wingdings" panose="05000000000000000000" pitchFamily="2" charset="2"/>
              <a:buChar char="Ø"/>
            </a:pPr>
            <a:r>
              <a:rPr lang="en-US" altLang="en-US" sz="2000" dirty="0">
                <a:latin typeface="Bahnschrift SemiLight" panose="020B0502040204020203" pitchFamily="34" charset="0"/>
              </a:rPr>
              <a:t>Explore and develop governance arrangements</a:t>
            </a:r>
          </a:p>
          <a:p>
            <a:pPr marL="987425" indent="-342900" eaLnBrk="1" hangingPunct="1">
              <a:spcBef>
                <a:spcPct val="20000"/>
              </a:spcBef>
              <a:buFont typeface="Wingdings" panose="05000000000000000000" pitchFamily="2" charset="2"/>
              <a:buChar char="Ø"/>
            </a:pPr>
            <a:r>
              <a:rPr lang="en-US" altLang="en-US" sz="2000" dirty="0">
                <a:latin typeface="Bahnschrift SemiLight" panose="020B0502040204020203" pitchFamily="34" charset="0"/>
              </a:rPr>
              <a:t>Continue to build our social media presence and engage with press</a:t>
            </a:r>
          </a:p>
          <a:p>
            <a:pPr marL="987425" indent="-342900" eaLnBrk="1" hangingPunct="1">
              <a:spcBef>
                <a:spcPct val="20000"/>
              </a:spcBef>
              <a:buFont typeface="Wingdings" panose="05000000000000000000" pitchFamily="2" charset="2"/>
              <a:buChar char="Ø"/>
            </a:pPr>
            <a:r>
              <a:rPr lang="en-US" altLang="en-US" sz="2000" dirty="0">
                <a:latin typeface="Bahnschrift SemiLight" panose="020B0502040204020203" pitchFamily="34" charset="0"/>
              </a:rPr>
              <a:t>Work closely with local Food Tourism ambassadors (Emma and Nicola)</a:t>
            </a:r>
          </a:p>
          <a:p>
            <a:pPr marL="987425" indent="-342900" eaLnBrk="1" hangingPunct="1">
              <a:spcBef>
                <a:spcPct val="20000"/>
              </a:spcBef>
              <a:buFont typeface="Wingdings" panose="05000000000000000000" pitchFamily="2" charset="2"/>
              <a:buChar char="Ø"/>
            </a:pPr>
            <a:r>
              <a:rPr lang="en-US" altLang="en-US" sz="2000" dirty="0">
                <a:latin typeface="Bahnschrift SemiLight" panose="020B0502040204020203" pitchFamily="34" charset="0"/>
              </a:rPr>
              <a:t>Create Perthshire Cook Book</a:t>
            </a:r>
          </a:p>
          <a:p>
            <a:pPr marL="987425" indent="-342900" eaLnBrk="1" hangingPunct="1">
              <a:spcBef>
                <a:spcPct val="20000"/>
              </a:spcBef>
              <a:buFont typeface="Wingdings" panose="05000000000000000000" pitchFamily="2" charset="2"/>
              <a:buChar char="Ø"/>
            </a:pPr>
            <a:r>
              <a:rPr lang="en-US" altLang="en-US" sz="2000" dirty="0">
                <a:latin typeface="Bahnschrift SemiLight" panose="020B0502040204020203" pitchFamily="34" charset="0"/>
              </a:rPr>
              <a:t>Enroll more businesses to group</a:t>
            </a:r>
          </a:p>
          <a:p>
            <a:pPr marL="987425" indent="-342900" eaLnBrk="1" hangingPunct="1">
              <a:spcBef>
                <a:spcPct val="20000"/>
              </a:spcBef>
              <a:buFont typeface="Wingdings" panose="05000000000000000000" pitchFamily="2" charset="2"/>
              <a:buChar char="Ø"/>
            </a:pPr>
            <a:r>
              <a:rPr lang="en-US" altLang="en-US" sz="2000" dirty="0">
                <a:latin typeface="Bahnschrift SemiLight" panose="020B0502040204020203" pitchFamily="34" charset="0"/>
              </a:rPr>
              <a:t>Implement an education/training calendar</a:t>
            </a:r>
          </a:p>
          <a:p>
            <a:pPr marL="987425" indent="-342900" eaLnBrk="1" hangingPunct="1">
              <a:spcBef>
                <a:spcPct val="20000"/>
              </a:spcBef>
              <a:buFont typeface="Wingdings" panose="05000000000000000000" pitchFamily="2" charset="2"/>
              <a:buChar char="Ø"/>
            </a:pPr>
            <a:r>
              <a:rPr lang="en-US" altLang="en-US" sz="2000" dirty="0">
                <a:latin typeface="Bahnschrift SemiLight" panose="020B0502040204020203" pitchFamily="34" charset="0"/>
              </a:rPr>
              <a:t>Facilitate networking and meeting schedule</a:t>
            </a:r>
          </a:p>
          <a:p>
            <a:pPr marL="987425" indent="-342900" eaLnBrk="1" hangingPunct="1">
              <a:spcBef>
                <a:spcPct val="20000"/>
              </a:spcBef>
              <a:buFont typeface="Wingdings" panose="05000000000000000000" pitchFamily="2" charset="2"/>
              <a:buChar char="Ø"/>
            </a:pPr>
            <a:r>
              <a:rPr lang="en-US" altLang="en-US" sz="2000" dirty="0">
                <a:latin typeface="Bahnschrift SemiLight" panose="020B0502040204020203" pitchFamily="34" charset="0"/>
              </a:rPr>
              <a:t>Develop Food Trails </a:t>
            </a:r>
          </a:p>
          <a:p>
            <a:pPr marL="342900" indent="-342900" eaLnBrk="1" hangingPunct="1">
              <a:spcBef>
                <a:spcPct val="20000"/>
              </a:spcBef>
              <a:buFont typeface="Wingdings" panose="05000000000000000000" pitchFamily="2" charset="2"/>
              <a:buChar char="Ø"/>
            </a:pPr>
            <a:endParaRPr lang="en-US" altLang="en-US" sz="2800" dirty="0">
              <a:latin typeface="Bahnschrift SemiLight" panose="020B0502040204020203" pitchFamily="34" charset="0"/>
            </a:endParaRPr>
          </a:p>
          <a:p>
            <a:pPr marL="342900" indent="-342900" eaLnBrk="1" hangingPunct="1">
              <a:spcBef>
                <a:spcPct val="20000"/>
              </a:spcBef>
              <a:buFont typeface="Wingdings" panose="05000000000000000000" pitchFamily="2" charset="2"/>
              <a:buChar char="Ø"/>
            </a:pPr>
            <a:endParaRPr lang="en-US" altLang="en-US" sz="2800" dirty="0">
              <a:latin typeface="Bahnschrift SemiLight" panose="020B0502040204020203" pitchFamily="34" charset="0"/>
            </a:endParaRPr>
          </a:p>
        </p:txBody>
      </p:sp>
      <p:pic>
        <p:nvPicPr>
          <p:cNvPr id="5" name="Picture 4"/>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265639" y="211839"/>
            <a:ext cx="1858873" cy="88405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Rectangle 2">
            <a:extLst>
              <a:ext uri="{FF2B5EF4-FFF2-40B4-BE49-F238E27FC236}">
                <a16:creationId xmlns:a16="http://schemas.microsoft.com/office/drawing/2014/main" id="{B2DF0008-C177-4404-A8E9-5A2B210D0839}"/>
              </a:ext>
            </a:extLst>
          </p:cNvPr>
          <p:cNvSpPr txBox="1">
            <a:spLocks noChangeArrowheads="1"/>
          </p:cNvSpPr>
          <p:nvPr/>
        </p:nvSpPr>
        <p:spPr bwMode="auto">
          <a:xfrm>
            <a:off x="467544" y="211839"/>
            <a:ext cx="8568952"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5400" b="1" dirty="0">
                <a:latin typeface="Felix Titling" panose="04060505060202020A04" pitchFamily="82" charset="0"/>
              </a:rPr>
              <a:t>Plans for 2022</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165304"/>
            <a:ext cx="9144000" cy="692696"/>
          </a:xfrm>
          <a:prstGeom prst="rect">
            <a:avLst/>
          </a:prstGeom>
        </p:spPr>
      </p:pic>
    </p:spTree>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28BB20FCD0B294C900ACC474D36CFEB" ma:contentTypeVersion="14" ma:contentTypeDescription="Create a new document." ma:contentTypeScope="" ma:versionID="11110a4cbce5d215bda082cdf3165460">
  <xsd:schema xmlns:xsd="http://www.w3.org/2001/XMLSchema" xmlns:xs="http://www.w3.org/2001/XMLSchema" xmlns:p="http://schemas.microsoft.com/office/2006/metadata/properties" xmlns:ns3="340b7b51-47c4-41d5-88b1-f9f331540934" xmlns:ns4="055fd8de-ee37-4a95-ae30-635231eb14c8" targetNamespace="http://schemas.microsoft.com/office/2006/metadata/properties" ma:root="true" ma:fieldsID="ac5159ecc98c89c8456138f8de436c3f" ns3:_="" ns4:_="">
    <xsd:import namespace="340b7b51-47c4-41d5-88b1-f9f331540934"/>
    <xsd:import namespace="055fd8de-ee37-4a95-ae30-635231eb14c8"/>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DateTaken" minOccurs="0"/>
                <xsd:element ref="ns4:MediaServiceLocation"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0b7b51-47c4-41d5-88b1-f9f331540934"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55fd8de-ee37-4a95-ae30-635231eb14c8"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CEE0D62-EC1C-44F1-A7AD-F6AFD38CF261}">
  <ds:schemaRefs>
    <ds:schemaRef ds:uri="http://schemas.microsoft.com/office/2006/metadata/properties"/>
    <ds:schemaRef ds:uri="http://purl.org/dc/elements/1.1/"/>
    <ds:schemaRef ds:uri="http://schemas.openxmlformats.org/package/2006/metadata/core-properties"/>
    <ds:schemaRef ds:uri="http://purl.org/dc/terms/"/>
    <ds:schemaRef ds:uri="http://schemas.microsoft.com/office/infopath/2007/PartnerControls"/>
    <ds:schemaRef ds:uri="http://www.w3.org/XML/1998/namespace"/>
    <ds:schemaRef ds:uri="http://schemas.microsoft.com/office/2006/documentManagement/types"/>
    <ds:schemaRef ds:uri="340b7b51-47c4-41d5-88b1-f9f331540934"/>
    <ds:schemaRef ds:uri="055fd8de-ee37-4a95-ae30-635231eb14c8"/>
    <ds:schemaRef ds:uri="http://purl.org/dc/dcmitype/"/>
  </ds:schemaRefs>
</ds:datastoreItem>
</file>

<file path=customXml/itemProps2.xml><?xml version="1.0" encoding="utf-8"?>
<ds:datastoreItem xmlns:ds="http://schemas.openxmlformats.org/officeDocument/2006/customXml" ds:itemID="{8B443091-465E-47DF-B8F4-B715C56678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0b7b51-47c4-41d5-88b1-f9f331540934"/>
    <ds:schemaRef ds:uri="055fd8de-ee37-4a95-ae30-635231eb14c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E999A68-9DCA-49EC-8542-88AEFA3323B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1958</TotalTime>
  <Words>301</Words>
  <Application>Microsoft Office PowerPoint</Application>
  <PresentationFormat>On-screen Show (4:3)</PresentationFormat>
  <Paragraphs>39</Paragraphs>
  <Slides>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vt:i4>
      </vt:variant>
    </vt:vector>
  </HeadingPairs>
  <TitlesOfParts>
    <vt:vector size="15" baseType="lpstr">
      <vt:lpstr>Arial</vt:lpstr>
      <vt:lpstr>Bahnschrift SemiLight</vt:lpstr>
      <vt:lpstr>Bookman Old Style</vt:lpstr>
      <vt:lpstr>Boton Regular</vt:lpstr>
      <vt:lpstr>Calibri</vt:lpstr>
      <vt:lpstr>Felix Titling</vt:lpstr>
      <vt:lpstr>Symbol</vt:lpstr>
      <vt:lpstr>Wingdings</vt:lpstr>
      <vt:lpstr>1_Office Theme</vt:lpstr>
      <vt:lpstr>PowerPoint Presentation</vt:lpstr>
      <vt:lpstr>PowerPoint Presentation</vt:lpstr>
      <vt:lpstr>PowerPoint Presentation</vt:lpstr>
      <vt:lpstr>PowerPoint Presentation</vt:lpstr>
      <vt:lpstr>PowerPoint Presentation</vt:lpstr>
      <vt:lpstr>PowerPoint Presentation</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Suzanne Cumiskey</cp:lastModifiedBy>
  <cp:revision>175</cp:revision>
  <cp:lastPrinted>2020-08-24T07:23:01Z</cp:lastPrinted>
  <dcterms:created xsi:type="dcterms:W3CDTF">2014-07-17T08:50:56Z</dcterms:created>
  <dcterms:modified xsi:type="dcterms:W3CDTF">2021-11-22T09:59:22Z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0x010100D28BB20FCD0B294C900ACC474D36CFEB</vt:lpwstr>
  </property>
</Properties>
</file>