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 Italics" panose="020B0604020202020204" charset="0"/>
      <p:regular r:id="rId20"/>
      <p:italic r:id="rId21"/>
    </p:embeddedFont>
    <p:embeddedFont>
      <p:font typeface="Glacial Indifference Bold" panose="020B0604020202020204" charset="0"/>
      <p:regular r:id="rId22"/>
      <p:bold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Bold" panose="00000800000000000000" charset="0"/>
      <p:regular r:id="rId28"/>
      <p:bold r:id="rId29"/>
    </p:embeddedFont>
    <p:embeddedFont>
      <p:font typeface="Montserrat Bold Italics" panose="020B0604020202020204" charset="0"/>
      <p:regular r:id="rId30"/>
      <p:bold r:id="rId31"/>
      <p:italic r:id="rId32"/>
      <p:boldItalic r:id="rId33"/>
    </p:embeddedFont>
    <p:embeddedFont>
      <p:font typeface="Montserrat Classic" panose="020B0604020202020204" charset="0"/>
      <p:regular r:id="rId34"/>
    </p:embeddedFont>
    <p:embeddedFont>
      <p:font typeface="Montserrat Classic Bold" panose="020B0604020202020204" charset="0"/>
      <p:regular r:id="rId35"/>
      <p:bold r:id="rId36"/>
    </p:embeddedFont>
    <p:embeddedFont>
      <p:font typeface="Montserrat Medium" panose="00000600000000000000" pitchFamily="2" charset="0"/>
      <p:regular r:id="rId37"/>
      <p:italic r:id="rId38"/>
    </p:embeddedFont>
    <p:embeddedFont>
      <p:font typeface="Montserrat Ultra-Bold" panose="020B0604020202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74764" autoAdjust="0"/>
  </p:normalViewPr>
  <p:slideViewPr>
    <p:cSldViewPr>
      <p:cViewPr>
        <p:scale>
          <a:sx n="51" d="100"/>
          <a:sy n="51" d="100"/>
        </p:scale>
        <p:origin x="616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5BCD9-877C-4D75-B6C5-7B585E4FCF53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FBACB-B42D-4481-B0E2-278D61BCEB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9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BACB-B42D-4481-B0E2-278D61BCEB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23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1851156" cy="10287000"/>
          </a:xfrm>
          <a:custGeom>
            <a:avLst/>
            <a:gdLst/>
            <a:ahLst/>
            <a:cxnLst/>
            <a:rect l="l" t="t" r="r" b="b"/>
            <a:pathLst>
              <a:path w="11851156" h="10287000">
                <a:moveTo>
                  <a:pt x="0" y="0"/>
                </a:moveTo>
                <a:lnTo>
                  <a:pt x="11851156" y="0"/>
                </a:lnTo>
                <a:lnTo>
                  <a:pt x="118511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520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1037872" cy="1037872"/>
          </a:xfrm>
          <a:custGeom>
            <a:avLst/>
            <a:gdLst/>
            <a:ahLst/>
            <a:cxnLst/>
            <a:rect l="l" t="t" r="r" b="b"/>
            <a:pathLst>
              <a:path w="1037872" h="1037872">
                <a:moveTo>
                  <a:pt x="0" y="0"/>
                </a:moveTo>
                <a:lnTo>
                  <a:pt x="1037872" y="0"/>
                </a:lnTo>
                <a:lnTo>
                  <a:pt x="1037872" y="1037872"/>
                </a:lnTo>
                <a:lnTo>
                  <a:pt x="0" y="1037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59" b="-925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190614" y="212277"/>
            <a:ext cx="4698839" cy="1632847"/>
          </a:xfrm>
          <a:custGeom>
            <a:avLst/>
            <a:gdLst/>
            <a:ahLst/>
            <a:cxnLst/>
            <a:rect l="l" t="t" r="r" b="b"/>
            <a:pathLst>
              <a:path w="4698839" h="1632847">
                <a:moveTo>
                  <a:pt x="0" y="0"/>
                </a:moveTo>
                <a:lnTo>
                  <a:pt x="4698839" y="0"/>
                </a:lnTo>
                <a:lnTo>
                  <a:pt x="4698839" y="1632846"/>
                </a:lnTo>
                <a:lnTo>
                  <a:pt x="0" y="16328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3912234"/>
            <a:ext cx="7350263" cy="497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09"/>
              </a:lnSpc>
            </a:pPr>
            <a:r>
              <a:rPr lang="en-US" sz="9709">
                <a:solidFill>
                  <a:srgbClr val="FEFEFD"/>
                </a:solidFill>
                <a:latin typeface="Glacial Indifference Bold"/>
              </a:rPr>
              <a:t>Promoting Blairgowrie and East Perthshire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4408" y="0"/>
            <a:ext cx="6511478" cy="10287000"/>
            <a:chOff x="0" y="0"/>
            <a:chExt cx="868197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263" r="26263"/>
            <a:stretch>
              <a:fillRect/>
            </a:stretch>
          </p:blipFill>
          <p:spPr>
            <a:xfrm>
              <a:off x="0" y="0"/>
              <a:ext cx="868197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28700" y="2539314"/>
            <a:ext cx="8115300" cy="4895941"/>
            <a:chOff x="0" y="0"/>
            <a:chExt cx="2323717" cy="14018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3717" cy="1401893"/>
            </a:xfrm>
            <a:custGeom>
              <a:avLst/>
              <a:gdLst/>
              <a:ahLst/>
              <a:cxnLst/>
              <a:rect l="l" t="t" r="r" b="b"/>
              <a:pathLst>
                <a:path w="2323717" h="1401893">
                  <a:moveTo>
                    <a:pt x="0" y="0"/>
                  </a:moveTo>
                  <a:lnTo>
                    <a:pt x="2323717" y="0"/>
                  </a:lnTo>
                  <a:lnTo>
                    <a:pt x="2323717" y="1401893"/>
                  </a:lnTo>
                  <a:lnTo>
                    <a:pt x="0" y="1401893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23717" cy="14495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106922" y="0"/>
            <a:ext cx="1181078" cy="10287000"/>
            <a:chOff x="0" y="0"/>
            <a:chExt cx="311066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1066" cy="2709333"/>
            </a:xfrm>
            <a:custGeom>
              <a:avLst/>
              <a:gdLst/>
              <a:ahLst/>
              <a:cxnLst/>
              <a:rect l="l" t="t" r="r" b="b"/>
              <a:pathLst>
                <a:path w="311066" h="2709333">
                  <a:moveTo>
                    <a:pt x="0" y="0"/>
                  </a:moveTo>
                  <a:lnTo>
                    <a:pt x="311066" y="0"/>
                  </a:lnTo>
                  <a:lnTo>
                    <a:pt x="3110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11066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047750"/>
            <a:ext cx="8222645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OUR WEAKNESSES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9686" y="2952750"/>
            <a:ext cx="7293328" cy="448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3482" lvl="1" indent="-286741">
              <a:lnSpc>
                <a:spcPts val="4515"/>
              </a:lnSpc>
              <a:buFont typeface="Arial"/>
              <a:buChar char="•"/>
            </a:pPr>
            <a:r>
              <a:rPr lang="en-US" sz="2656">
                <a:solidFill>
                  <a:srgbClr val="FFFFFF"/>
                </a:solidFill>
                <a:latin typeface="Montserrat Classic Bold"/>
              </a:rPr>
              <a:t>RESOURCES - TIME AND MONEY</a:t>
            </a:r>
          </a:p>
          <a:p>
            <a:pPr marL="573482" lvl="1" indent="-286741">
              <a:lnSpc>
                <a:spcPts val="4515"/>
              </a:lnSpc>
              <a:buFont typeface="Arial"/>
              <a:buChar char="•"/>
            </a:pPr>
            <a:r>
              <a:rPr lang="en-US" sz="2656">
                <a:solidFill>
                  <a:srgbClr val="FFFFFF"/>
                </a:solidFill>
                <a:latin typeface="Montserrat Classic Bold"/>
              </a:rPr>
              <a:t>PUBLIC TRANSPORT</a:t>
            </a:r>
          </a:p>
          <a:p>
            <a:pPr marL="573482" lvl="1" indent="-286741">
              <a:lnSpc>
                <a:spcPts val="4515"/>
              </a:lnSpc>
              <a:buFont typeface="Arial"/>
              <a:buChar char="•"/>
            </a:pPr>
            <a:r>
              <a:rPr lang="en-US" sz="2656">
                <a:solidFill>
                  <a:srgbClr val="FFFFFF"/>
                </a:solidFill>
                <a:latin typeface="Montserrat Classic Bold"/>
              </a:rPr>
              <a:t>EXTREME WEATHER CONDITIONS</a:t>
            </a:r>
          </a:p>
          <a:p>
            <a:pPr marL="573482" lvl="1" indent="-286741">
              <a:lnSpc>
                <a:spcPts val="4515"/>
              </a:lnSpc>
              <a:buFont typeface="Arial"/>
              <a:buChar char="•"/>
            </a:pPr>
            <a:r>
              <a:rPr lang="en-US" sz="2656">
                <a:solidFill>
                  <a:srgbClr val="FFFFFF"/>
                </a:solidFill>
                <a:latin typeface="Montserrat Classic Bold"/>
              </a:rPr>
              <a:t>LACK OF CAMPING FACILITIES - TENTS, AIRES</a:t>
            </a:r>
          </a:p>
          <a:p>
            <a:pPr marL="573482" lvl="1" indent="-286741">
              <a:lnSpc>
                <a:spcPts val="4515"/>
              </a:lnSpc>
              <a:buFont typeface="Arial"/>
              <a:buChar char="•"/>
            </a:pPr>
            <a:r>
              <a:rPr lang="en-US" sz="2656">
                <a:solidFill>
                  <a:srgbClr val="FFFFFF"/>
                </a:solidFill>
                <a:latin typeface="Montserrat Classic Bold"/>
              </a:rPr>
              <a:t>FACILITIES / AMENITIES FOR YOUNG PEOPLE</a:t>
            </a:r>
          </a:p>
          <a:p>
            <a:pPr>
              <a:lnSpc>
                <a:spcPts val="3718"/>
              </a:lnSpc>
            </a:pPr>
            <a:endParaRPr lang="en-US" sz="2656">
              <a:solidFill>
                <a:srgbClr val="FFFFFF"/>
              </a:solidFill>
              <a:latin typeface="Montserrat Classic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7657" y="3352774"/>
            <a:ext cx="4714756" cy="4714737"/>
            <a:chOff x="0" y="0"/>
            <a:chExt cx="6350025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86622" y="3352774"/>
            <a:ext cx="4714756" cy="4714737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44544" y="3391452"/>
            <a:ext cx="4714756" cy="4714737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-25018" r="-2501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7657" y="7279534"/>
            <a:ext cx="4710172" cy="826655"/>
            <a:chOff x="0" y="0"/>
            <a:chExt cx="1240539" cy="217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0539" cy="217720"/>
            </a:xfrm>
            <a:custGeom>
              <a:avLst/>
              <a:gdLst/>
              <a:ahLst/>
              <a:cxnLst/>
              <a:rect l="l" t="t" r="r" b="b"/>
              <a:pathLst>
                <a:path w="1240539" h="217720">
                  <a:moveTo>
                    <a:pt x="0" y="0"/>
                  </a:moveTo>
                  <a:lnTo>
                    <a:pt x="1240539" y="0"/>
                  </a:lnTo>
                  <a:lnTo>
                    <a:pt x="1240539" y="217720"/>
                  </a:lnTo>
                  <a:lnTo>
                    <a:pt x="0" y="21772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240539" cy="265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91206" y="7279534"/>
            <a:ext cx="4710172" cy="826655"/>
            <a:chOff x="0" y="0"/>
            <a:chExt cx="1240539" cy="2177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0539" cy="217720"/>
            </a:xfrm>
            <a:custGeom>
              <a:avLst/>
              <a:gdLst/>
              <a:ahLst/>
              <a:cxnLst/>
              <a:rect l="l" t="t" r="r" b="b"/>
              <a:pathLst>
                <a:path w="1240539" h="217720">
                  <a:moveTo>
                    <a:pt x="0" y="0"/>
                  </a:moveTo>
                  <a:lnTo>
                    <a:pt x="1240539" y="0"/>
                  </a:lnTo>
                  <a:lnTo>
                    <a:pt x="1240539" y="217720"/>
                  </a:lnTo>
                  <a:lnTo>
                    <a:pt x="0" y="21772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240539" cy="265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544544" y="7279534"/>
            <a:ext cx="4710172" cy="826655"/>
            <a:chOff x="0" y="0"/>
            <a:chExt cx="1240539" cy="2177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40539" cy="217720"/>
            </a:xfrm>
            <a:custGeom>
              <a:avLst/>
              <a:gdLst/>
              <a:ahLst/>
              <a:cxnLst/>
              <a:rect l="l" t="t" r="r" b="b"/>
              <a:pathLst>
                <a:path w="1240539" h="217720">
                  <a:moveTo>
                    <a:pt x="0" y="0"/>
                  </a:moveTo>
                  <a:lnTo>
                    <a:pt x="1240539" y="0"/>
                  </a:lnTo>
                  <a:lnTo>
                    <a:pt x="1240539" y="217720"/>
                  </a:lnTo>
                  <a:lnTo>
                    <a:pt x="0" y="21772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40539" cy="265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26911" y="7457911"/>
            <a:ext cx="409166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STAYCATIONS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73953" y="7457911"/>
            <a:ext cx="434009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AUTHENTIC EXPERIENCES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15803" y="7419234"/>
            <a:ext cx="473891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REGENERATIVE TOURISM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1047750"/>
            <a:ext cx="6955475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OPPORTUNITIES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38833" y="1028700"/>
            <a:ext cx="3958332" cy="5937498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00968" y="1028700"/>
            <a:ext cx="3958332" cy="5937498"/>
            <a:chOff x="0" y="0"/>
            <a:chExt cx="6350000" cy="9525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12187" r="-1218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98061" y="754558"/>
            <a:ext cx="5941811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9"/>
              </a:lnSpc>
            </a:pPr>
            <a:r>
              <a:rPr lang="en-US" sz="6999">
                <a:solidFill>
                  <a:srgbClr val="000000"/>
                </a:solidFill>
                <a:latin typeface="Montserrat Ultra-Bold"/>
              </a:rPr>
              <a:t>WHAT’S NEXT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048000"/>
            <a:ext cx="6629574" cy="698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Building our portfolio of itineraries and insiders’ guides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Developing ‘Only in Blairgowrie and East Perthshire’ content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Working with members on spotlight features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Exploring potential collaborations with the local business association and other community groups 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A bi-monthly consumer-facing newsletter highlighting our members products and offers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New promotional material such as stickers, badges, postcards and banners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206831" y="7486105"/>
            <a:ext cx="2822335" cy="237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4"/>
              </a:lnSpc>
            </a:pPr>
            <a:r>
              <a:rPr lang="en-US" sz="7987">
                <a:solidFill>
                  <a:srgbClr val="000000"/>
                </a:solidFill>
                <a:latin typeface="Montserrat Ultra-Bold"/>
              </a:rPr>
              <a:t>5000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00968" y="8801893"/>
            <a:ext cx="4482963" cy="456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8"/>
              </a:lnSpc>
            </a:pPr>
            <a:r>
              <a:rPr lang="en-US" sz="2656">
                <a:solidFill>
                  <a:srgbClr val="000000"/>
                </a:solidFill>
                <a:latin typeface="Montserrat Classic Bold"/>
              </a:rPr>
              <a:t>SOCIAL MEDIA REACH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9130" y="7035354"/>
            <a:ext cx="3477738" cy="42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FRANCE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41265" y="7035354"/>
            <a:ext cx="3477738" cy="42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GERMANY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653639" y="7571830"/>
            <a:ext cx="3191987" cy="61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spc="4">
                <a:solidFill>
                  <a:srgbClr val="FFFFFF"/>
                </a:solidFill>
                <a:latin typeface="Montserrat"/>
              </a:rPr>
              <a:t>Lorem ipsum dolor sit amet, consectetur adipiscing elit. Integer vel velit at eros lacinia placerat non sed sapien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21796" y="7486105"/>
            <a:ext cx="4193321" cy="2371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4"/>
              </a:lnSpc>
            </a:pPr>
            <a:r>
              <a:rPr lang="en-US" sz="7987">
                <a:solidFill>
                  <a:srgbClr val="000000"/>
                </a:solidFill>
                <a:latin typeface="Montserrat Ultra-Bold"/>
              </a:rPr>
              <a:t>100,000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4000" y="8801893"/>
            <a:ext cx="2970864" cy="456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8"/>
              </a:lnSpc>
            </a:pPr>
            <a:r>
              <a:rPr lang="en-US" sz="2656">
                <a:solidFill>
                  <a:srgbClr val="000000"/>
                </a:solidFill>
                <a:latin typeface="Montserrat Classic Bold"/>
              </a:rPr>
              <a:t>WEBSITE VISITS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1993" y="5556422"/>
            <a:ext cx="704376" cy="704376"/>
          </a:xfrm>
          <a:custGeom>
            <a:avLst/>
            <a:gdLst/>
            <a:ahLst/>
            <a:cxnLst/>
            <a:rect l="l" t="t" r="r" b="b"/>
            <a:pathLst>
              <a:path w="704376" h="704376">
                <a:moveTo>
                  <a:pt x="0" y="0"/>
                </a:moveTo>
                <a:lnTo>
                  <a:pt x="704375" y="0"/>
                </a:lnTo>
                <a:lnTo>
                  <a:pt x="704375" y="704376"/>
                </a:lnTo>
                <a:lnTo>
                  <a:pt x="0" y="704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931993" y="6504253"/>
            <a:ext cx="704376" cy="704376"/>
          </a:xfrm>
          <a:custGeom>
            <a:avLst/>
            <a:gdLst/>
            <a:ahLst/>
            <a:cxnLst/>
            <a:rect l="l" t="t" r="r" b="b"/>
            <a:pathLst>
              <a:path w="704376" h="704376">
                <a:moveTo>
                  <a:pt x="0" y="0"/>
                </a:moveTo>
                <a:lnTo>
                  <a:pt x="704375" y="0"/>
                </a:lnTo>
                <a:lnTo>
                  <a:pt x="704375" y="704376"/>
                </a:lnTo>
                <a:lnTo>
                  <a:pt x="0" y="704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931993" y="7550478"/>
            <a:ext cx="704376" cy="704376"/>
          </a:xfrm>
          <a:custGeom>
            <a:avLst/>
            <a:gdLst/>
            <a:ahLst/>
            <a:cxnLst/>
            <a:rect l="l" t="t" r="r" b="b"/>
            <a:pathLst>
              <a:path w="704376" h="704376">
                <a:moveTo>
                  <a:pt x="0" y="0"/>
                </a:moveTo>
                <a:lnTo>
                  <a:pt x="704375" y="0"/>
                </a:lnTo>
                <a:lnTo>
                  <a:pt x="704375" y="704376"/>
                </a:lnTo>
                <a:lnTo>
                  <a:pt x="0" y="704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1028700"/>
            <a:ext cx="18443162" cy="4334143"/>
          </a:xfrm>
          <a:custGeom>
            <a:avLst/>
            <a:gdLst/>
            <a:ahLst/>
            <a:cxnLst/>
            <a:rect l="l" t="t" r="r" b="b"/>
            <a:pathLst>
              <a:path w="18443162" h="4334143">
                <a:moveTo>
                  <a:pt x="0" y="0"/>
                </a:moveTo>
                <a:lnTo>
                  <a:pt x="18443162" y="0"/>
                </a:lnTo>
                <a:lnTo>
                  <a:pt x="18443162" y="4334143"/>
                </a:lnTo>
                <a:lnTo>
                  <a:pt x="0" y="4334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028700" y="8659578"/>
            <a:ext cx="729037" cy="598722"/>
          </a:xfrm>
          <a:custGeom>
            <a:avLst/>
            <a:gdLst/>
            <a:ahLst/>
            <a:cxnLst/>
            <a:rect l="l" t="t" r="r" b="b"/>
            <a:pathLst>
              <a:path w="729037" h="598722">
                <a:moveTo>
                  <a:pt x="0" y="0"/>
                </a:moveTo>
                <a:lnTo>
                  <a:pt x="729037" y="0"/>
                </a:lnTo>
                <a:lnTo>
                  <a:pt x="729037" y="598722"/>
                </a:lnTo>
                <a:lnTo>
                  <a:pt x="0" y="598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5315218"/>
            <a:ext cx="8240400" cy="261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0"/>
              </a:lnSpc>
            </a:pPr>
            <a:r>
              <a:rPr lang="en-US" sz="2471">
                <a:solidFill>
                  <a:srgbClr val="000000"/>
                </a:solidFill>
                <a:latin typeface="Montserrat"/>
              </a:rPr>
              <a:t>If you’d like to find out more, check out the membership page on the Visit Cateran Country website, where you can also join online.</a:t>
            </a:r>
          </a:p>
          <a:p>
            <a:pPr algn="just">
              <a:lnSpc>
                <a:spcPts val="3460"/>
              </a:lnSpc>
            </a:pPr>
            <a:endParaRPr lang="en-US" sz="2471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60"/>
              </a:lnSpc>
              <a:spcBef>
                <a:spcPct val="0"/>
              </a:spcBef>
            </a:pPr>
            <a:r>
              <a:rPr lang="en-US" sz="2471">
                <a:solidFill>
                  <a:srgbClr val="000000"/>
                </a:solidFill>
                <a:latin typeface="Montserrat"/>
              </a:rPr>
              <a:t>Alternatively, if you have any questions, please just get in touch.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17838" y="5489747"/>
            <a:ext cx="5982328" cy="5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6"/>
              </a:lnSpc>
              <a:spcBef>
                <a:spcPct val="0"/>
              </a:spcBef>
            </a:pPr>
            <a:r>
              <a:rPr lang="en-US" sz="3068">
                <a:solidFill>
                  <a:srgbClr val="000000"/>
                </a:solidFill>
                <a:latin typeface="Montserrat Classic"/>
              </a:rPr>
              <a:t>www.visitcaterancountry.com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17838" y="6617128"/>
            <a:ext cx="6163795" cy="5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6"/>
              </a:lnSpc>
              <a:spcBef>
                <a:spcPct val="0"/>
              </a:spcBef>
            </a:pPr>
            <a:r>
              <a:rPr lang="en-US" sz="3068" spc="-76">
                <a:solidFill>
                  <a:srgbClr val="000000"/>
                </a:solidFill>
                <a:latin typeface="Montserrat Classic"/>
              </a:rPr>
              <a:t>admin@visitcaterancountry.com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17838" y="7629794"/>
            <a:ext cx="5064092" cy="53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6"/>
              </a:lnSpc>
              <a:spcBef>
                <a:spcPct val="0"/>
              </a:spcBef>
            </a:pPr>
            <a:r>
              <a:rPr lang="en-US" sz="3068" spc="-76">
                <a:solidFill>
                  <a:srgbClr val="000000"/>
                </a:solidFill>
                <a:latin typeface="Montserrat Classic"/>
              </a:rPr>
              <a:t>07514 343042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6776" y="8621478"/>
            <a:ext cx="7795185" cy="104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 Bold Italics"/>
              </a:rPr>
              <a:t>Thanks to Mike Bell, CraicN Communications, Son of the Sea Photography and Videography, and Markus Stitz for the images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19124"/>
            <a:ext cx="4500081" cy="2992669"/>
            <a:chOff x="0" y="0"/>
            <a:chExt cx="6000108" cy="399022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246"/>
            <a:stretch>
              <a:fillRect/>
            </a:stretch>
          </p:blipFill>
          <p:spPr>
            <a:xfrm>
              <a:off x="0" y="0"/>
              <a:ext cx="6000108" cy="399022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28925"/>
            <a:ext cx="4500081" cy="3128990"/>
            <a:chOff x="0" y="0"/>
            <a:chExt cx="6000108" cy="41719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2072" r="2072"/>
            <a:stretch>
              <a:fillRect/>
            </a:stretch>
          </p:blipFill>
          <p:spPr>
            <a:xfrm>
              <a:off x="0" y="0"/>
              <a:ext cx="6000108" cy="417198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738090" y="2319124"/>
            <a:ext cx="4500081" cy="6638791"/>
            <a:chOff x="0" y="0"/>
            <a:chExt cx="6000108" cy="885172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t="824" b="824"/>
            <a:stretch>
              <a:fillRect/>
            </a:stretch>
          </p:blipFill>
          <p:spPr>
            <a:xfrm>
              <a:off x="0" y="0"/>
              <a:ext cx="6000108" cy="885172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0447721" y="2319124"/>
            <a:ext cx="6811579" cy="2992669"/>
            <a:chOff x="0" y="0"/>
            <a:chExt cx="9082105" cy="399022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22608" b="11488"/>
            <a:stretch>
              <a:fillRect/>
            </a:stretch>
          </p:blipFill>
          <p:spPr>
            <a:xfrm>
              <a:off x="0" y="0"/>
              <a:ext cx="9082105" cy="3990226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3937764" y="5828925"/>
            <a:ext cx="3321536" cy="3105240"/>
            <a:chOff x="0" y="0"/>
            <a:chExt cx="4428715" cy="414032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t="3255" b="3255"/>
            <a:stretch>
              <a:fillRect/>
            </a:stretch>
          </p:blipFill>
          <p:spPr>
            <a:xfrm>
              <a:off x="0" y="0"/>
              <a:ext cx="4428715" cy="4140320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0447721" y="5805176"/>
            <a:ext cx="3275936" cy="3152739"/>
            <a:chOff x="0" y="0"/>
            <a:chExt cx="4367915" cy="4203652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 l="11900" r="11900"/>
            <a:stretch>
              <a:fillRect/>
            </a:stretch>
          </p:blipFill>
          <p:spPr>
            <a:xfrm>
              <a:off x="0" y="0"/>
              <a:ext cx="4367915" cy="420365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716739" y="8611041"/>
            <a:ext cx="2737900" cy="693746"/>
            <a:chOff x="0" y="0"/>
            <a:chExt cx="721093" cy="1827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21093" cy="182715"/>
            </a:xfrm>
            <a:custGeom>
              <a:avLst/>
              <a:gdLst/>
              <a:ahLst/>
              <a:cxnLst/>
              <a:rect l="l" t="t" r="r" b="b"/>
              <a:pathLst>
                <a:path w="721093" h="182715">
                  <a:moveTo>
                    <a:pt x="0" y="0"/>
                  </a:moveTo>
                  <a:lnTo>
                    <a:pt x="721093" y="0"/>
                  </a:lnTo>
                  <a:lnTo>
                    <a:pt x="721093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721093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256720" y="8611091"/>
            <a:ext cx="3238501" cy="693746"/>
            <a:chOff x="0" y="0"/>
            <a:chExt cx="852939" cy="18271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2939" cy="182715"/>
            </a:xfrm>
            <a:custGeom>
              <a:avLst/>
              <a:gdLst/>
              <a:ahLst/>
              <a:cxnLst/>
              <a:rect l="l" t="t" r="r" b="b"/>
              <a:pathLst>
                <a:path w="852939" h="182715">
                  <a:moveTo>
                    <a:pt x="0" y="0"/>
                  </a:moveTo>
                  <a:lnTo>
                    <a:pt x="852939" y="0"/>
                  </a:lnTo>
                  <a:lnTo>
                    <a:pt x="852939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52939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03913" y="4845811"/>
            <a:ext cx="4349655" cy="860403"/>
            <a:chOff x="0" y="0"/>
            <a:chExt cx="1145588" cy="22660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45588" cy="226608"/>
            </a:xfrm>
            <a:custGeom>
              <a:avLst/>
              <a:gdLst/>
              <a:ahLst/>
              <a:cxnLst/>
              <a:rect l="l" t="t" r="r" b="b"/>
              <a:pathLst>
                <a:path w="1145588" h="226608">
                  <a:moveTo>
                    <a:pt x="0" y="0"/>
                  </a:moveTo>
                  <a:lnTo>
                    <a:pt x="1145588" y="0"/>
                  </a:lnTo>
                  <a:lnTo>
                    <a:pt x="1145588" y="226608"/>
                  </a:lnTo>
                  <a:lnTo>
                    <a:pt x="0" y="226608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145588" cy="274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904815" y="8564554"/>
            <a:ext cx="2737900" cy="693746"/>
            <a:chOff x="0" y="0"/>
            <a:chExt cx="721093" cy="18271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21093" cy="182715"/>
            </a:xfrm>
            <a:custGeom>
              <a:avLst/>
              <a:gdLst/>
              <a:ahLst/>
              <a:cxnLst/>
              <a:rect l="l" t="t" r="r" b="b"/>
              <a:pathLst>
                <a:path w="721093" h="182715">
                  <a:moveTo>
                    <a:pt x="0" y="0"/>
                  </a:moveTo>
                  <a:lnTo>
                    <a:pt x="721093" y="0"/>
                  </a:lnTo>
                  <a:lnTo>
                    <a:pt x="721093" y="182715"/>
                  </a:lnTo>
                  <a:lnTo>
                    <a:pt x="0" y="18271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721093" cy="230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711618" y="4845811"/>
            <a:ext cx="4452292" cy="762294"/>
            <a:chOff x="0" y="0"/>
            <a:chExt cx="1172620" cy="20076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72620" cy="200769"/>
            </a:xfrm>
            <a:custGeom>
              <a:avLst/>
              <a:gdLst/>
              <a:ahLst/>
              <a:cxnLst/>
              <a:rect l="l" t="t" r="r" b="b"/>
              <a:pathLst>
                <a:path w="1172620" h="200769">
                  <a:moveTo>
                    <a:pt x="0" y="0"/>
                  </a:moveTo>
                  <a:lnTo>
                    <a:pt x="1172620" y="0"/>
                  </a:lnTo>
                  <a:lnTo>
                    <a:pt x="1172620" y="200769"/>
                  </a:lnTo>
                  <a:lnTo>
                    <a:pt x="0" y="200769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172620" cy="248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03655" y="953239"/>
            <a:ext cx="16887320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VISIT PERTHSHIRE’S CATERAN COUNTRY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590670" y="4992007"/>
            <a:ext cx="469418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STUNNING LANDSCAPES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26505" y="8723014"/>
            <a:ext cx="25183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NATURE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395571" y="8676427"/>
            <a:ext cx="309965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HERITAGE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11523" y="4798186"/>
            <a:ext cx="493443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PERTHSHIRE’S LARGEST TOWN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14581" y="8676526"/>
            <a:ext cx="251836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ACTIVITIES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3853510" y="8611091"/>
            <a:ext cx="3685490" cy="718368"/>
            <a:chOff x="0" y="0"/>
            <a:chExt cx="970664" cy="1892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70664" cy="189200"/>
            </a:xfrm>
            <a:custGeom>
              <a:avLst/>
              <a:gdLst/>
              <a:ahLst/>
              <a:cxnLst/>
              <a:rect l="l" t="t" r="r" b="b"/>
              <a:pathLst>
                <a:path w="970664" h="189200">
                  <a:moveTo>
                    <a:pt x="0" y="0"/>
                  </a:moveTo>
                  <a:lnTo>
                    <a:pt x="970664" y="0"/>
                  </a:lnTo>
                  <a:lnTo>
                    <a:pt x="970664" y="189200"/>
                  </a:lnTo>
                  <a:lnTo>
                    <a:pt x="0" y="1892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970664" cy="236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3344873" y="8676526"/>
            <a:ext cx="469418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EASILY ACCESSIBLE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7088266" cy="10287000"/>
            <a:chOff x="0" y="0"/>
            <a:chExt cx="945102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24" b="1624"/>
            <a:stretch>
              <a:fillRect/>
            </a:stretch>
          </p:blipFill>
          <p:spPr>
            <a:xfrm>
              <a:off x="0" y="0"/>
              <a:ext cx="945102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227522" y="3422029"/>
            <a:ext cx="8031778" cy="2417486"/>
            <a:chOff x="0" y="0"/>
            <a:chExt cx="2115365" cy="6367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15365" cy="636704"/>
            </a:xfrm>
            <a:custGeom>
              <a:avLst/>
              <a:gdLst/>
              <a:ahLst/>
              <a:cxnLst/>
              <a:rect l="l" t="t" r="r" b="b"/>
              <a:pathLst>
                <a:path w="2115365" h="636704">
                  <a:moveTo>
                    <a:pt x="0" y="0"/>
                  </a:moveTo>
                  <a:lnTo>
                    <a:pt x="2115365" y="0"/>
                  </a:lnTo>
                  <a:lnTo>
                    <a:pt x="2115365" y="636704"/>
                  </a:lnTo>
                  <a:lnTo>
                    <a:pt x="0" y="636704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15365" cy="684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27522" y="6454414"/>
            <a:ext cx="8031778" cy="2289536"/>
            <a:chOff x="0" y="0"/>
            <a:chExt cx="2115365" cy="60300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5365" cy="603005"/>
            </a:xfrm>
            <a:custGeom>
              <a:avLst/>
              <a:gdLst/>
              <a:ahLst/>
              <a:cxnLst/>
              <a:rect l="l" t="t" r="r" b="b"/>
              <a:pathLst>
                <a:path w="2115365" h="603005">
                  <a:moveTo>
                    <a:pt x="0" y="0"/>
                  </a:moveTo>
                  <a:lnTo>
                    <a:pt x="2115365" y="0"/>
                  </a:lnTo>
                  <a:lnTo>
                    <a:pt x="2115365" y="603005"/>
                  </a:lnTo>
                  <a:lnTo>
                    <a:pt x="0" y="60300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15365" cy="650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439126" y="325146"/>
            <a:ext cx="7619378" cy="2647734"/>
          </a:xfrm>
          <a:custGeom>
            <a:avLst/>
            <a:gdLst/>
            <a:ahLst/>
            <a:cxnLst/>
            <a:rect l="l" t="t" r="r" b="b"/>
            <a:pathLst>
              <a:path w="7619378" h="2647734">
                <a:moveTo>
                  <a:pt x="0" y="0"/>
                </a:moveTo>
                <a:lnTo>
                  <a:pt x="7619378" y="0"/>
                </a:lnTo>
                <a:lnTo>
                  <a:pt x="7619378" y="2647734"/>
                </a:lnTo>
                <a:lnTo>
                  <a:pt x="0" y="2647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9537501" y="3694147"/>
            <a:ext cx="7422627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Montserrat Ultra-Bold"/>
              </a:rPr>
              <a:t>Website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7501" y="4525997"/>
            <a:ext cx="759174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Montserrat Ultra-Bold"/>
              </a:rPr>
              <a:t>Social Media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622062" y="6563078"/>
            <a:ext cx="7422627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Montserrat Ultra-Bold"/>
              </a:rPr>
              <a:t>Volunteer-led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22062" y="7394928"/>
            <a:ext cx="759174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Montserrat Bold"/>
              </a:rPr>
              <a:t>Membership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189027"/>
            <a:chOff x="0" y="0"/>
            <a:chExt cx="4274726" cy="21567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04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4677" y="1946262"/>
            <a:ext cx="6394501" cy="639447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43930" y="4831587"/>
            <a:ext cx="8220119" cy="2477530"/>
            <a:chOff x="0" y="0"/>
            <a:chExt cx="2164970" cy="6525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64970" cy="652518"/>
            </a:xfrm>
            <a:custGeom>
              <a:avLst/>
              <a:gdLst/>
              <a:ahLst/>
              <a:cxnLst/>
              <a:rect l="l" t="t" r="r" b="b"/>
              <a:pathLst>
                <a:path w="2164970" h="652518">
                  <a:moveTo>
                    <a:pt x="0" y="0"/>
                  </a:moveTo>
                  <a:lnTo>
                    <a:pt x="2164970" y="0"/>
                  </a:lnTo>
                  <a:lnTo>
                    <a:pt x="2164970" y="652518"/>
                  </a:lnTo>
                  <a:lnTo>
                    <a:pt x="0" y="652518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164970" cy="700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43930" y="5018439"/>
            <a:ext cx="8031778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Montserrat Ultra-Bold"/>
              </a:rPr>
              <a:t>Community asset</a:t>
            </a:r>
          </a:p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FFFFFF"/>
                </a:solidFill>
                <a:latin typeface="Montserrat Ultra-Bold"/>
              </a:rPr>
              <a:t>Covid</a:t>
            </a:r>
          </a:p>
        </p:txBody>
      </p:sp>
      <p:sp>
        <p:nvSpPr>
          <p:cNvPr id="12" name="Freeform 12"/>
          <p:cNvSpPr/>
          <p:nvPr/>
        </p:nvSpPr>
        <p:spPr>
          <a:xfrm>
            <a:off x="8643930" y="1371620"/>
            <a:ext cx="7619378" cy="2647734"/>
          </a:xfrm>
          <a:custGeom>
            <a:avLst/>
            <a:gdLst/>
            <a:ahLst/>
            <a:cxnLst/>
            <a:rect l="l" t="t" r="r" b="b"/>
            <a:pathLst>
              <a:path w="7619378" h="2647734">
                <a:moveTo>
                  <a:pt x="0" y="0"/>
                </a:moveTo>
                <a:lnTo>
                  <a:pt x="7619378" y="0"/>
                </a:lnTo>
                <a:lnTo>
                  <a:pt x="7619378" y="2647734"/>
                </a:lnTo>
                <a:lnTo>
                  <a:pt x="0" y="2647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769608" y="8436246"/>
            <a:ext cx="6689824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anva Sans Italics"/>
              </a:rPr>
              <a:t>Kate and Ralph from Adventure Into Books </a:t>
            </a:r>
            <a:r>
              <a:rPr lang="en-US" sz="2500" u="none" strike="noStrike">
                <a:solidFill>
                  <a:srgbClr val="000000"/>
                </a:solidFill>
                <a:latin typeface="Canva Sans Italics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-966730" y="5095875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028700" y="3721337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" b="-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40670" y="3721337"/>
            <a:ext cx="5011199" cy="2818764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4" b="-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48101" y="3721337"/>
            <a:ext cx="5011199" cy="2818764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50" b="-925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6863952"/>
            <a:ext cx="479896" cy="47989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40670" y="6861101"/>
            <a:ext cx="479896" cy="4798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250064" y="6863952"/>
            <a:ext cx="479896" cy="47989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1047750"/>
            <a:ext cx="9938006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DESTINATION SECTOR MARKETING FUND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77389" y="6897149"/>
            <a:ext cx="3308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CAMPAIGN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7534347"/>
            <a:ext cx="4809294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9">
                <a:solidFill>
                  <a:srgbClr val="000000"/>
                </a:solidFill>
                <a:latin typeface="Montserrat"/>
              </a:rPr>
              <a:t>We launched our first ever dedicated social media campaign encouraging visitors to the Blairgowrie and East Perthshire area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89359" y="6894298"/>
            <a:ext cx="3308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CONTENT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40670" y="7531497"/>
            <a:ext cx="4809294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9">
                <a:solidFill>
                  <a:srgbClr val="000000"/>
                </a:solidFill>
                <a:latin typeface="Montserrat"/>
              </a:rPr>
              <a:t>We created new content for our website and social media platforms, including three specially commissioned promotitional videos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98753" y="6897149"/>
            <a:ext cx="3308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COLLABORATION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250064" y="7534347"/>
            <a:ext cx="4809294" cy="260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9">
                <a:solidFill>
                  <a:srgbClr val="000000"/>
                </a:solidFill>
                <a:latin typeface="Montserrat"/>
              </a:rPr>
              <a:t>We worked with the Cateran Ecomuseum on The Awakening - a unique 9,000 sqm installation on the hills of Glenshee in response to the declared climate emergency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-966730" y="5095875"/>
            <a:ext cx="18226030" cy="0"/>
          </a:xfrm>
          <a:prstGeom prst="line">
            <a:avLst/>
          </a:prstGeom>
          <a:ln w="47625" cap="flat">
            <a:solidFill>
              <a:srgbClr val="3898B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028700" y="3721337"/>
            <a:ext cx="5011199" cy="2818764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40670" y="3721337"/>
            <a:ext cx="5011199" cy="2818764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24011" b="-2401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48101" y="3721337"/>
            <a:ext cx="5011199" cy="2818764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487" b="-948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6863952"/>
            <a:ext cx="479896" cy="47989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640670" y="6861101"/>
            <a:ext cx="479896" cy="4798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250064" y="6863952"/>
            <a:ext cx="479896" cy="47989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1047750"/>
            <a:ext cx="9938006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DESTINATION SECTOR MARKETING FUND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77389" y="6897149"/>
            <a:ext cx="422031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CULTURE AND HERITAGE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7534347"/>
            <a:ext cx="4809294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9">
                <a:solidFill>
                  <a:srgbClr val="000000"/>
                </a:solidFill>
                <a:latin typeface="Montserrat"/>
              </a:rPr>
              <a:t>We wanted to showcase the wide-ranging and diverse offering we have in the area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89359" y="6894298"/>
            <a:ext cx="330896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FOOD AND DRINK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27686" y="7502597"/>
            <a:ext cx="4809294" cy="260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9">
                <a:solidFill>
                  <a:srgbClr val="000000"/>
                </a:solidFill>
                <a:latin typeface="Montserrat"/>
              </a:rPr>
              <a:t>We wanted to provide dynamic, aspirational and inspiration content to encourage visitors to choose east Perthshire for their next trip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98753" y="6897149"/>
            <a:ext cx="42605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EVENTS AND ACTIVITIES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39353" y="7534347"/>
            <a:ext cx="4809294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9">
                <a:solidFill>
                  <a:srgbClr val="000000"/>
                </a:solidFill>
                <a:latin typeface="Montserrat"/>
              </a:rPr>
              <a:t>We wanted to raise awareness of the many events, attractions and activities on offer here in East Perthshire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94415" y="1030492"/>
            <a:ext cx="8964885" cy="3856640"/>
            <a:chOff x="0" y="0"/>
            <a:chExt cx="11953180" cy="514218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735" b="17735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9594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4415" y="5416289"/>
            <a:ext cx="8964885" cy="3856640"/>
            <a:chOff x="0" y="0"/>
            <a:chExt cx="11953180" cy="514218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15515" b="15515"/>
            <a:stretch>
              <a:fillRect/>
            </a:stretch>
          </p:blipFill>
          <p:spPr>
            <a:xfrm>
              <a:off x="0" y="0"/>
              <a:ext cx="11953180" cy="5142186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942035" y="1562953"/>
            <a:ext cx="6426700" cy="825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Cultural Explorers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Adventurers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Sightseers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Empty Nesters - over 55s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Pre-Nesters - around 25-35 years old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Visitors from within the UK and Ireland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Visitors with the flexibility to book at short notice</a:t>
            </a:r>
          </a:p>
          <a:p>
            <a:pPr marL="722209" lvl="1" indent="-361105">
              <a:lnSpc>
                <a:spcPts val="5017"/>
              </a:lnSpc>
              <a:buFont typeface="Arial"/>
              <a:buChar char="•"/>
            </a:pPr>
            <a:r>
              <a:rPr lang="en-US" sz="3345" spc="13">
                <a:solidFill>
                  <a:srgbClr val="000000"/>
                </a:solidFill>
                <a:latin typeface="Montserrat Medium"/>
              </a:rPr>
              <a:t>Visitors with an interest in Scottish culture and heritage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0263" y="593407"/>
            <a:ext cx="5898472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AUDIENCES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59488"/>
            <a:ext cx="4614548" cy="5827512"/>
            <a:chOff x="0" y="0"/>
            <a:chExt cx="6152731" cy="77700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219" r="41990"/>
            <a:stretch>
              <a:fillRect/>
            </a:stretch>
          </p:blipFill>
          <p:spPr>
            <a:xfrm>
              <a:off x="0" y="0"/>
              <a:ext cx="6152731" cy="777001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437337" y="0"/>
            <a:ext cx="13850663" cy="4614548"/>
            <a:chOff x="0" y="0"/>
            <a:chExt cx="18467551" cy="615273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49994"/>
            <a:stretch>
              <a:fillRect/>
            </a:stretch>
          </p:blipFill>
          <p:spPr>
            <a:xfrm>
              <a:off x="0" y="0"/>
              <a:ext cx="18467551" cy="615273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4614548" cy="461454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2079" y="1287242"/>
            <a:ext cx="2010390" cy="2040064"/>
          </a:xfrm>
          <a:custGeom>
            <a:avLst/>
            <a:gdLst/>
            <a:ahLst/>
            <a:cxnLst/>
            <a:rect l="l" t="t" r="r" b="b"/>
            <a:pathLst>
              <a:path w="2010390" h="2040064">
                <a:moveTo>
                  <a:pt x="0" y="0"/>
                </a:moveTo>
                <a:lnTo>
                  <a:pt x="2010390" y="0"/>
                </a:lnTo>
                <a:lnTo>
                  <a:pt x="2010390" y="2040064"/>
                </a:lnTo>
                <a:lnTo>
                  <a:pt x="0" y="2040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5327091" y="6224076"/>
            <a:ext cx="3477738" cy="3523436"/>
            <a:chOff x="0" y="0"/>
            <a:chExt cx="949651" cy="9621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9651" cy="962129"/>
            </a:xfrm>
            <a:custGeom>
              <a:avLst/>
              <a:gdLst/>
              <a:ahLst/>
              <a:cxnLst/>
              <a:rect l="l" t="t" r="r" b="b"/>
              <a:pathLst>
                <a:path w="949651" h="962129">
                  <a:moveTo>
                    <a:pt x="0" y="0"/>
                  </a:moveTo>
                  <a:lnTo>
                    <a:pt x="949651" y="0"/>
                  </a:lnTo>
                  <a:lnTo>
                    <a:pt x="949651" y="962129"/>
                  </a:lnTo>
                  <a:lnTo>
                    <a:pt x="0" y="962129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49651" cy="1009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19203" y="6224076"/>
            <a:ext cx="3477738" cy="3523436"/>
            <a:chOff x="0" y="0"/>
            <a:chExt cx="949651" cy="9621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9651" cy="962129"/>
            </a:xfrm>
            <a:custGeom>
              <a:avLst/>
              <a:gdLst/>
              <a:ahLst/>
              <a:cxnLst/>
              <a:rect l="l" t="t" r="r" b="b"/>
              <a:pathLst>
                <a:path w="949651" h="962129">
                  <a:moveTo>
                    <a:pt x="0" y="0"/>
                  </a:moveTo>
                  <a:lnTo>
                    <a:pt x="949651" y="0"/>
                  </a:lnTo>
                  <a:lnTo>
                    <a:pt x="949651" y="962129"/>
                  </a:lnTo>
                  <a:lnTo>
                    <a:pt x="0" y="962129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949651" cy="1009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11316" y="6224076"/>
            <a:ext cx="3477738" cy="3523436"/>
            <a:chOff x="0" y="0"/>
            <a:chExt cx="949651" cy="9621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9651" cy="962129"/>
            </a:xfrm>
            <a:custGeom>
              <a:avLst/>
              <a:gdLst/>
              <a:ahLst/>
              <a:cxnLst/>
              <a:rect l="l" t="t" r="r" b="b"/>
              <a:pathLst>
                <a:path w="949651" h="962129">
                  <a:moveTo>
                    <a:pt x="0" y="0"/>
                  </a:moveTo>
                  <a:lnTo>
                    <a:pt x="949651" y="0"/>
                  </a:lnTo>
                  <a:lnTo>
                    <a:pt x="949651" y="962129"/>
                  </a:lnTo>
                  <a:lnTo>
                    <a:pt x="0" y="962129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949651" cy="1009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780334" y="4982016"/>
            <a:ext cx="6955475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OUR STRENGTHS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88978" y="6450813"/>
            <a:ext cx="347773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LOCATION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74729" y="7022314"/>
            <a:ext cx="3191987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Cateran Trail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The Snow Road route 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Gateway to the Highlands and the Cairngorms National Park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Glenshee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Braemar, Royal Deeside, Scone Palace, Glamis Castle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Easily accessible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62016" y="6307806"/>
            <a:ext cx="419211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CULTURE AND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HERITAGE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90641" y="7289014"/>
            <a:ext cx="3334863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‘Berry toon’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The mills and importance of Blairgowrie to the jute and flax industry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Bookmark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Highland Games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Cateran Ecomuseum </a:t>
            </a: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sz="1500" spc="6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716078" y="6450813"/>
            <a:ext cx="347773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ACTIVITIES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16078" y="7099562"/>
            <a:ext cx="3258663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Golf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Fishing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Paddle boarding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Kayaking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Walking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Cycling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Skiing 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Cateran Yomp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Crafts and creative arts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459488"/>
            <a:ext cx="4614548" cy="5827512"/>
            <a:chOff x="0" y="0"/>
            <a:chExt cx="6152731" cy="77700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604" r="23604"/>
            <a:stretch>
              <a:fillRect/>
            </a:stretch>
          </p:blipFill>
          <p:spPr>
            <a:xfrm>
              <a:off x="0" y="0"/>
              <a:ext cx="6152731" cy="777001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437337" y="0"/>
            <a:ext cx="13850663" cy="4614548"/>
            <a:chOff x="0" y="0"/>
            <a:chExt cx="18467551" cy="615273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5106" b="25106"/>
            <a:stretch>
              <a:fillRect/>
            </a:stretch>
          </p:blipFill>
          <p:spPr>
            <a:xfrm>
              <a:off x="0" y="0"/>
              <a:ext cx="18467551" cy="615273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0"/>
            <a:ext cx="4614548" cy="461454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2079" y="1287242"/>
            <a:ext cx="2010390" cy="2040064"/>
          </a:xfrm>
          <a:custGeom>
            <a:avLst/>
            <a:gdLst/>
            <a:ahLst/>
            <a:cxnLst/>
            <a:rect l="l" t="t" r="r" b="b"/>
            <a:pathLst>
              <a:path w="2010390" h="2040064">
                <a:moveTo>
                  <a:pt x="0" y="0"/>
                </a:moveTo>
                <a:lnTo>
                  <a:pt x="2010390" y="0"/>
                </a:lnTo>
                <a:lnTo>
                  <a:pt x="2010390" y="2040064"/>
                </a:lnTo>
                <a:lnTo>
                  <a:pt x="0" y="2040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5327091" y="6224076"/>
            <a:ext cx="3477738" cy="3533712"/>
            <a:chOff x="0" y="0"/>
            <a:chExt cx="949651" cy="964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9651" cy="964935"/>
            </a:xfrm>
            <a:custGeom>
              <a:avLst/>
              <a:gdLst/>
              <a:ahLst/>
              <a:cxnLst/>
              <a:rect l="l" t="t" r="r" b="b"/>
              <a:pathLst>
                <a:path w="949651" h="964935">
                  <a:moveTo>
                    <a:pt x="0" y="0"/>
                  </a:moveTo>
                  <a:lnTo>
                    <a:pt x="949651" y="0"/>
                  </a:lnTo>
                  <a:lnTo>
                    <a:pt x="949651" y="964935"/>
                  </a:lnTo>
                  <a:lnTo>
                    <a:pt x="0" y="96493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949651" cy="1012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19203" y="6224076"/>
            <a:ext cx="3477738" cy="3533712"/>
            <a:chOff x="0" y="0"/>
            <a:chExt cx="949651" cy="9649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9651" cy="964935"/>
            </a:xfrm>
            <a:custGeom>
              <a:avLst/>
              <a:gdLst/>
              <a:ahLst/>
              <a:cxnLst/>
              <a:rect l="l" t="t" r="r" b="b"/>
              <a:pathLst>
                <a:path w="949651" h="964935">
                  <a:moveTo>
                    <a:pt x="0" y="0"/>
                  </a:moveTo>
                  <a:lnTo>
                    <a:pt x="949651" y="0"/>
                  </a:lnTo>
                  <a:lnTo>
                    <a:pt x="949651" y="964935"/>
                  </a:lnTo>
                  <a:lnTo>
                    <a:pt x="0" y="96493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949651" cy="1012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11316" y="6224076"/>
            <a:ext cx="3477738" cy="3533712"/>
            <a:chOff x="0" y="0"/>
            <a:chExt cx="949651" cy="96493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9651" cy="964935"/>
            </a:xfrm>
            <a:custGeom>
              <a:avLst/>
              <a:gdLst/>
              <a:ahLst/>
              <a:cxnLst/>
              <a:rect l="l" t="t" r="r" b="b"/>
              <a:pathLst>
                <a:path w="949651" h="964935">
                  <a:moveTo>
                    <a:pt x="0" y="0"/>
                  </a:moveTo>
                  <a:lnTo>
                    <a:pt x="949651" y="0"/>
                  </a:lnTo>
                  <a:lnTo>
                    <a:pt x="949651" y="964935"/>
                  </a:lnTo>
                  <a:lnTo>
                    <a:pt x="0" y="964935"/>
                  </a:lnTo>
                  <a:close/>
                </a:path>
              </a:pathLst>
            </a:custGeom>
            <a:solidFill>
              <a:srgbClr val="3898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949651" cy="1012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780334" y="4982016"/>
            <a:ext cx="6955475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 Ultra-Bold"/>
              </a:rPr>
              <a:t>OUR STRENGTHS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27091" y="6426313"/>
            <a:ext cx="3477738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BUSINESSES AND COMMUNITY ORGANISATIONS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69966" y="7880612"/>
            <a:ext cx="3191987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80 independent retailers in Blairgowrie alone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150 community organisations in Blairgowrie alone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Wide range of activity and accommodation providers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19203" y="6458063"/>
            <a:ext cx="347773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FOOD AND DRINK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62078" y="7467713"/>
            <a:ext cx="3334863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Fresh, local produce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Artisan producers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Variety of coffee shops, cafes, restaurants, pubs and hotels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49416" y="6458063"/>
            <a:ext cx="340153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Classic Bold"/>
              </a:rPr>
              <a:t>CATERAN ECOMUSEUM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54191" y="7582013"/>
            <a:ext cx="3258663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Innovative programming 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Championing culture and heritage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Addressing climate emergency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Regenerative tourism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n-US" sz="1500" spc="6">
                <a:solidFill>
                  <a:srgbClr val="000000"/>
                </a:solidFill>
                <a:latin typeface="Montserrat"/>
              </a:rPr>
              <a:t>Active travel for leisure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543</Words>
  <Application>Microsoft Office PowerPoint</Application>
  <PresentationFormat>Custom</PresentationFormat>
  <Paragraphs>110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Montserrat</vt:lpstr>
      <vt:lpstr>Montserrat Classic Bold</vt:lpstr>
      <vt:lpstr>Glacial Indifference Bold</vt:lpstr>
      <vt:lpstr>Montserrat Bold</vt:lpstr>
      <vt:lpstr>Montserrat Medium</vt:lpstr>
      <vt:lpstr>Arial</vt:lpstr>
      <vt:lpstr>Montserrat Ultra-Bold</vt:lpstr>
      <vt:lpstr>Canva Sans Italics</vt:lpstr>
      <vt:lpstr>Montserrat Classic</vt:lpstr>
      <vt:lpstr>Calibri</vt:lpstr>
      <vt:lpstr>Montserrat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Blairgowrie and East Perthshire</dc:title>
  <dc:creator>Suzanne Cumiskey</dc:creator>
  <cp:lastModifiedBy>Suzanne Cumiskey</cp:lastModifiedBy>
  <cp:revision>1</cp:revision>
  <dcterms:created xsi:type="dcterms:W3CDTF">2006-08-16T00:00:00Z</dcterms:created>
  <dcterms:modified xsi:type="dcterms:W3CDTF">2024-01-31T14:52:58Z</dcterms:modified>
  <dc:identifier>DAF7KyQYW0k</dc:identifier>
</cp:coreProperties>
</file>